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4" r:id="rId4"/>
    <p:sldId id="295" r:id="rId5"/>
    <p:sldId id="296" r:id="rId6"/>
    <p:sldId id="266" r:id="rId7"/>
    <p:sldId id="264" r:id="rId8"/>
    <p:sldId id="263" r:id="rId9"/>
    <p:sldId id="268" r:id="rId10"/>
    <p:sldId id="270" r:id="rId11"/>
    <p:sldId id="269" r:id="rId12"/>
    <p:sldId id="271" r:id="rId13"/>
    <p:sldId id="297" r:id="rId14"/>
    <p:sldId id="274" r:id="rId15"/>
    <p:sldId id="275" r:id="rId16"/>
    <p:sldId id="277" r:id="rId17"/>
    <p:sldId id="276" r:id="rId18"/>
    <p:sldId id="278" r:id="rId19"/>
    <p:sldId id="281" r:id="rId20"/>
    <p:sldId id="280" r:id="rId21"/>
    <p:sldId id="282" r:id="rId22"/>
    <p:sldId id="285" r:id="rId23"/>
    <p:sldId id="284" r:id="rId24"/>
    <p:sldId id="287" r:id="rId25"/>
    <p:sldId id="288" r:id="rId26"/>
    <p:sldId id="283" r:id="rId27"/>
    <p:sldId id="290" r:id="rId28"/>
    <p:sldId id="289" r:id="rId29"/>
    <p:sldId id="293" r:id="rId30"/>
    <p:sldId id="292" r:id="rId31"/>
    <p:sldId id="291"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ECEB63-0EEE-4829-BE46-A614AC8C5330}" type="datetimeFigureOut">
              <a:rPr lang="fr-FR" smtClean="0"/>
              <a:pPr/>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01955B-7462-48D9-AAB2-639B5C65876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CEB63-0EEE-4829-BE46-A614AC8C5330}" type="datetimeFigureOut">
              <a:rPr lang="fr-FR" smtClean="0"/>
              <a:pPr/>
              <a:t>02/04/2013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1955B-7462-48D9-AAB2-639B5C65876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ctr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sz="4900" b="1" dirty="0" smtClean="0">
                <a:solidFill>
                  <a:srgbClr val="FFFF00"/>
                </a:solidFill>
              </a:rPr>
              <a:t>Le </a:t>
            </a:r>
            <a:r>
              <a:rPr lang="fr-FR" sz="4900" b="1" dirty="0">
                <a:solidFill>
                  <a:srgbClr val="FFFF00"/>
                </a:solidFill>
              </a:rPr>
              <a:t>cadre juridique du contrôle parlementaire des services de renseignement français</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r>
              <a:rPr lang="fr-FR" dirty="0" smtClean="0">
                <a:solidFill>
                  <a:srgbClr val="FFFF00"/>
                </a:solidFill>
              </a:rPr>
              <a:t>Article 13 de l'ordonnance n° 59-147 du 7 janvier 1959 portant organisation générale de la défense  : « </a:t>
            </a:r>
            <a:r>
              <a:rPr lang="fr-FR" i="1" dirty="0" smtClean="0">
                <a:solidFill>
                  <a:srgbClr val="FFFF00"/>
                </a:solidFill>
              </a:rPr>
              <a:t>sous l'autorité du Premier ministre, l'orientation et la coordination des services de documentation et de renseignement sont assurées par un comité interministériel du renseignement. La composition et les attributions de ce comité sont fixées par décret</a:t>
            </a:r>
            <a:r>
              <a:rPr lang="fr-FR" dirty="0" smtClean="0">
                <a:solidFill>
                  <a:srgbClr val="FFFF00"/>
                </a:solidFill>
              </a:rPr>
              <a:t>. »</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lnSpcReduction="10000"/>
          </a:bodyPr>
          <a:lstStyle/>
          <a:p>
            <a:endParaRPr lang="fr-FR" dirty="0" smtClean="0">
              <a:solidFill>
                <a:srgbClr val="FFFF00"/>
              </a:solidFill>
            </a:endParaRPr>
          </a:p>
          <a:p>
            <a:r>
              <a:rPr lang="fr-FR" dirty="0" smtClean="0">
                <a:solidFill>
                  <a:srgbClr val="FFFF00"/>
                </a:solidFill>
              </a:rPr>
              <a:t>Article 27 de la LOPPSI de 2011 crée l’article L. 2371-1 du code de la défense, lequel stipule : « </a:t>
            </a:r>
            <a:r>
              <a:rPr lang="fr-FR" i="1" dirty="0" smtClean="0">
                <a:solidFill>
                  <a:srgbClr val="FFFF00"/>
                </a:solidFill>
              </a:rPr>
              <a:t>les services spécialisés de renseignement</a:t>
            </a:r>
            <a:r>
              <a:rPr lang="fr-FR" dirty="0" smtClean="0">
                <a:solidFill>
                  <a:srgbClr val="FFFF00"/>
                </a:solidFill>
              </a:rPr>
              <a:t> […] </a:t>
            </a:r>
            <a:r>
              <a:rPr lang="fr-FR" i="1" dirty="0" smtClean="0">
                <a:solidFill>
                  <a:srgbClr val="FFFF00"/>
                </a:solidFill>
              </a:rPr>
              <a:t>sont désignés par arrêté du Premier ministre parmi les services mentionnés à l'article 6 </a:t>
            </a:r>
            <a:r>
              <a:rPr lang="fr-FR" i="1" dirty="0" err="1" smtClean="0">
                <a:solidFill>
                  <a:srgbClr val="FFFF00"/>
                </a:solidFill>
              </a:rPr>
              <a:t>nonies</a:t>
            </a:r>
            <a:r>
              <a:rPr lang="fr-FR" i="1" dirty="0" smtClean="0">
                <a:solidFill>
                  <a:srgbClr val="FFFF00"/>
                </a:solidFill>
              </a:rPr>
              <a:t> de l'ordonnance n° 58-1100 du 17 novembre 1958 relative au fonctionnement des assemblées parlementaires</a:t>
            </a:r>
            <a:r>
              <a:rPr lang="fr-FR" dirty="0" smtClean="0">
                <a:solidFill>
                  <a:srgbClr val="FFFF00"/>
                </a:solidFill>
              </a:rPr>
              <a:t> »</a:t>
            </a:r>
          </a:p>
          <a:p>
            <a:r>
              <a:rPr lang="fr-FR" dirty="0" smtClean="0">
                <a:solidFill>
                  <a:srgbClr val="FFFF00"/>
                </a:solidFill>
              </a:rPr>
              <a:t>Jeu de miroirs entre la loi d’octobre 2007 et celle de 2011</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latin typeface="+mj-lt"/>
              </a:rPr>
              <a:t>Article du code de la Défense : fortuit, comble lacune révélée par hasard</a:t>
            </a:r>
          </a:p>
          <a:p>
            <a:r>
              <a:rPr lang="fr-FR" dirty="0" smtClean="0">
                <a:solidFill>
                  <a:srgbClr val="FFFF00"/>
                </a:solidFill>
              </a:rPr>
              <a:t>la DPR, de 2007 à 2011, a fonctionné dans la plus parfaite illégalité (dans les vides du droit, à tout le moins)</a:t>
            </a:r>
          </a:p>
          <a:p>
            <a:pPr>
              <a:buNone/>
            </a:pPr>
            <a:endParaRPr lang="fr-FR" dirty="0" smtClean="0">
              <a:solidFill>
                <a:srgbClr val="FFFF00"/>
              </a:solidFill>
              <a:latin typeface="+mj-lt"/>
            </a:endParaRPr>
          </a:p>
          <a:p>
            <a:r>
              <a:rPr lang="fr-FR" dirty="0" smtClean="0">
                <a:solidFill>
                  <a:srgbClr val="FFFF00"/>
                </a:solidFill>
              </a:rPr>
              <a:t>le 9 mai 2011, le Premier ministre prend un arrêté en application de l’article L.2371-1 du code de la défense afin de citer les services concernés : la DGSE, la DRM, la DPSD, la DCRI, </a:t>
            </a:r>
            <a:r>
              <a:rPr lang="fr-FR" dirty="0" err="1" smtClean="0">
                <a:solidFill>
                  <a:srgbClr val="FFFF00"/>
                </a:solidFill>
              </a:rPr>
              <a:t>Tracfin</a:t>
            </a:r>
            <a:r>
              <a:rPr lang="fr-FR" dirty="0" smtClean="0">
                <a:solidFill>
                  <a:srgbClr val="FFFF00"/>
                </a:solidFill>
              </a:rPr>
              <a:t> et la DNRED.</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6" name="Picture 2"/>
          <p:cNvPicPr>
            <a:picLocks noGrp="1" noChangeAspect="1" noChangeArrowheads="1"/>
          </p:cNvPicPr>
          <p:nvPr>
            <p:ph idx="1"/>
          </p:nvPr>
        </p:nvPicPr>
        <p:blipFill>
          <a:blip r:embed="rId3" cstate="print"/>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pPr lvl="0"/>
            <a:r>
              <a:rPr lang="fr-FR" dirty="0" smtClean="0">
                <a:solidFill>
                  <a:srgbClr val="FFFF00"/>
                </a:solidFill>
              </a:rPr>
              <a:t>DGSE : Direction générale de la sécurité extérieure</a:t>
            </a:r>
          </a:p>
          <a:p>
            <a:pPr lvl="0"/>
            <a:r>
              <a:rPr lang="fr-FR" dirty="0" smtClean="0">
                <a:solidFill>
                  <a:srgbClr val="FFFF00"/>
                </a:solidFill>
              </a:rPr>
              <a:t> créée par le décret n° 82-306 du 2 avril 1982 ; elle est le service extérieur de la France et possède notamment des capacités d’action clandestine</a:t>
            </a:r>
          </a:p>
          <a:p>
            <a:pPr lvl="0"/>
            <a:endParaRPr lang="fr-FR" dirty="0" smtClean="0">
              <a:solidFill>
                <a:srgbClr val="FFFF00"/>
              </a:solidFill>
            </a:endParaRPr>
          </a:p>
          <a:p>
            <a:pPr lvl="0"/>
            <a:endParaRPr lang="fr-FR" dirty="0" smtClean="0">
              <a:solidFill>
                <a:srgbClr val="FFFF00"/>
              </a:solidFill>
            </a:endParaRPr>
          </a:p>
        </p:txBody>
      </p:sp>
      <p:pic>
        <p:nvPicPr>
          <p:cNvPr id="4" name="Image 3" descr="http://www.dgse.fr/logo/logo-nouveau-dgse-423-441.jpg"/>
          <p:cNvPicPr/>
          <p:nvPr/>
        </p:nvPicPr>
        <p:blipFill>
          <a:blip r:embed="rId3" cstate="print"/>
          <a:srcRect/>
          <a:stretch>
            <a:fillRect/>
          </a:stretch>
        </p:blipFill>
        <p:spPr bwMode="auto">
          <a:xfrm>
            <a:off x="4283968" y="3212976"/>
            <a:ext cx="3542117"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rPr>
              <a:t>DPSD : direction de la protection et de la sécurité de la Défense</a:t>
            </a:r>
          </a:p>
          <a:p>
            <a:r>
              <a:rPr lang="fr-FR" dirty="0" smtClean="0">
                <a:solidFill>
                  <a:srgbClr val="FFFF00"/>
                </a:solidFill>
              </a:rPr>
              <a:t>créée par le décret n° 81-1041 daté du 20 novembre 1981, elle est chargée d’assurer la protection des personnels et des installations de défense, de protéger le secret de la défense nationale, le patrimoine économique et scientifique de la France, de participer à la surveillance des ventes d’armes, </a:t>
            </a:r>
          </a:p>
          <a:p>
            <a:pPr>
              <a:buNone/>
            </a:pPr>
            <a:r>
              <a:rPr lang="fr-FR" dirty="0" smtClean="0">
                <a:solidFill>
                  <a:srgbClr val="FFFF00"/>
                </a:solidFill>
              </a:rPr>
              <a:t>	de protéger les forces françaises </a:t>
            </a:r>
          </a:p>
          <a:p>
            <a:pPr>
              <a:buNone/>
            </a:pPr>
            <a:r>
              <a:rPr lang="fr-FR" dirty="0" smtClean="0">
                <a:solidFill>
                  <a:srgbClr val="FFFF00"/>
                </a:solidFill>
              </a:rPr>
              <a:t>	en opérations extérieures.</a:t>
            </a:r>
            <a:endParaRPr lang="fr-FR" dirty="0">
              <a:solidFill>
                <a:srgbClr val="FFFF00"/>
              </a:solidFill>
              <a:latin typeface="+mj-lt"/>
            </a:endParaRPr>
          </a:p>
        </p:txBody>
      </p:sp>
      <p:pic>
        <p:nvPicPr>
          <p:cNvPr id="4" name="Image 3" descr="http://www.maisondujour.fr/wp-content/uploads/2010/10/0047.EMAA-DPSD-EMAA-8e-Bur-PARIS-FIA-LYON-Poincon-argent-20EurEbay10.06-.jpg"/>
          <p:cNvPicPr/>
          <p:nvPr/>
        </p:nvPicPr>
        <p:blipFill>
          <a:blip r:embed="rId3" cstate="print"/>
          <a:srcRect t="8480" r="8702" b="8177"/>
          <a:stretch>
            <a:fillRect/>
          </a:stretch>
        </p:blipFill>
        <p:spPr bwMode="auto">
          <a:xfrm>
            <a:off x="6444208" y="4221088"/>
            <a:ext cx="2352951" cy="2458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rPr>
              <a:t>DRM : direction du renseignement militaire</a:t>
            </a:r>
          </a:p>
          <a:p>
            <a:r>
              <a:rPr lang="fr-FR" dirty="0" smtClean="0">
                <a:solidFill>
                  <a:srgbClr val="FFFF00"/>
                </a:solidFill>
              </a:rPr>
              <a:t>fondée par le décret n° 92-523 du 16 juin 1992 afin de collecter et d’analyser le renseignement militaire utile aux forces armées</a:t>
            </a:r>
            <a:endParaRPr lang="fr-FR" dirty="0">
              <a:solidFill>
                <a:srgbClr val="FFFF00"/>
              </a:solidFill>
              <a:latin typeface="+mj-lt"/>
            </a:endParaRPr>
          </a:p>
        </p:txBody>
      </p:sp>
      <p:pic>
        <p:nvPicPr>
          <p:cNvPr id="4" name="Image 3" descr="http://images.blog-24.com/750000/751000/751433.jpg"/>
          <p:cNvPicPr/>
          <p:nvPr/>
        </p:nvPicPr>
        <p:blipFill>
          <a:blip r:embed="rId3" cstate="print"/>
          <a:srcRect/>
          <a:stretch>
            <a:fillRect/>
          </a:stretch>
        </p:blipFill>
        <p:spPr bwMode="auto">
          <a:xfrm>
            <a:off x="4355976" y="2924944"/>
            <a:ext cx="3485540" cy="2383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pPr lvl="0"/>
            <a:r>
              <a:rPr lang="fr-FR" dirty="0" smtClean="0">
                <a:solidFill>
                  <a:srgbClr val="FFFF00"/>
                </a:solidFill>
              </a:rPr>
              <a:t>DCRI : direction centrale du renseignement intérieur</a:t>
            </a:r>
          </a:p>
          <a:p>
            <a:pPr lvl="0"/>
            <a:r>
              <a:rPr lang="fr-FR" dirty="0" smtClean="0">
                <a:solidFill>
                  <a:srgbClr val="FFFF00"/>
                </a:solidFill>
              </a:rPr>
              <a:t>seul service de renseignement intérieur français</a:t>
            </a:r>
          </a:p>
          <a:p>
            <a:pPr lvl="0"/>
            <a:r>
              <a:rPr lang="fr-FR" dirty="0" smtClean="0">
                <a:solidFill>
                  <a:srgbClr val="FFFF00"/>
                </a:solidFill>
              </a:rPr>
              <a:t>décret n°2008-609 du 27 juin 2008. </a:t>
            </a:r>
          </a:p>
          <a:p>
            <a:endParaRPr lang="fr-FR" dirty="0">
              <a:solidFill>
                <a:srgbClr val="FFFF00"/>
              </a:solidFill>
              <a:latin typeface="+mj-lt"/>
            </a:endParaRPr>
          </a:p>
        </p:txBody>
      </p:sp>
      <p:pic>
        <p:nvPicPr>
          <p:cNvPr id="4" name="Image 3" descr="http://www.cellie.fr/wp-content/uploads/2013/01/arton11046-91b9a.png"/>
          <p:cNvPicPr/>
          <p:nvPr/>
        </p:nvPicPr>
        <p:blipFill>
          <a:blip r:embed="rId3" cstate="print"/>
          <a:srcRect/>
          <a:stretch>
            <a:fillRect/>
          </a:stretch>
        </p:blipFill>
        <p:spPr bwMode="auto">
          <a:xfrm>
            <a:off x="4211960" y="3068960"/>
            <a:ext cx="3524612"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rPr>
              <a:t>Le service assume cinq missions complémentaires : </a:t>
            </a:r>
          </a:p>
          <a:p>
            <a:pPr lvl="1"/>
            <a:r>
              <a:rPr lang="fr-FR" dirty="0" smtClean="0">
                <a:solidFill>
                  <a:srgbClr val="FFFF00"/>
                </a:solidFill>
              </a:rPr>
              <a:t>le contre-espionnage, </a:t>
            </a:r>
          </a:p>
          <a:p>
            <a:pPr lvl="1"/>
            <a:r>
              <a:rPr lang="fr-FR" dirty="0" smtClean="0">
                <a:solidFill>
                  <a:srgbClr val="FFFF00"/>
                </a:solidFill>
              </a:rPr>
              <a:t>le contre-terrorisme, </a:t>
            </a:r>
          </a:p>
          <a:p>
            <a:pPr lvl="1"/>
            <a:r>
              <a:rPr lang="fr-FR" dirty="0" smtClean="0">
                <a:solidFill>
                  <a:srgbClr val="FFFF00"/>
                </a:solidFill>
              </a:rPr>
              <a:t>la protection du patrimoine économique et scientifique de la France, </a:t>
            </a:r>
          </a:p>
          <a:p>
            <a:pPr lvl="1"/>
            <a:r>
              <a:rPr lang="fr-FR" dirty="0" smtClean="0">
                <a:solidFill>
                  <a:srgbClr val="FFFF00"/>
                </a:solidFill>
              </a:rPr>
              <a:t>la lutte contre la subversion violente </a:t>
            </a:r>
          </a:p>
          <a:p>
            <a:pPr lvl="1"/>
            <a:r>
              <a:rPr lang="fr-FR" dirty="0" smtClean="0">
                <a:solidFill>
                  <a:srgbClr val="FFFF00"/>
                </a:solidFill>
              </a:rPr>
              <a:t>il contribue également à la surveillance des communications électroniques et radioélectriques susceptibles de porter atteinte à la sûreté de l’État.</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rPr>
              <a:t>Direction nationale du renseignement et des enquêtes douanières : DNRED</a:t>
            </a:r>
          </a:p>
          <a:p>
            <a:r>
              <a:rPr lang="fr-FR" dirty="0" smtClean="0">
                <a:solidFill>
                  <a:srgbClr val="FFFF00"/>
                </a:solidFill>
                <a:ea typeface="Times New Roman"/>
              </a:rPr>
              <a:t>lutte contre les infractions douanières (contrebande, contrefaçon…).</a:t>
            </a:r>
          </a:p>
          <a:p>
            <a:pPr lvl="0"/>
            <a:r>
              <a:rPr lang="fr-FR" dirty="0" err="1" smtClean="0">
                <a:solidFill>
                  <a:srgbClr val="FFFF00"/>
                </a:solidFill>
              </a:rPr>
              <a:t>Tracfin</a:t>
            </a:r>
            <a:r>
              <a:rPr lang="fr-FR" dirty="0" smtClean="0">
                <a:solidFill>
                  <a:srgbClr val="FFFF00"/>
                </a:solidFill>
              </a:rPr>
              <a:t> : Traitement du Renseignement et Action contre les Circuits Financiers clandestins</a:t>
            </a:r>
          </a:p>
          <a:p>
            <a:pPr lvl="0"/>
            <a:r>
              <a:rPr lang="fr-FR" dirty="0" smtClean="0">
                <a:solidFill>
                  <a:srgbClr val="FFFF00"/>
                </a:solidFill>
              </a:rPr>
              <a:t>décret n° 2006-1541 du 6 décembre 2006</a:t>
            </a:r>
          </a:p>
          <a:p>
            <a:pPr lvl="0"/>
            <a:r>
              <a:rPr lang="fr-FR" dirty="0" smtClean="0">
                <a:solidFill>
                  <a:srgbClr val="FFFF00"/>
                </a:solidFill>
              </a:rPr>
              <a:t>Le service est chargé de lutter contre le blanchiment d’argent.</a:t>
            </a:r>
          </a:p>
          <a:p>
            <a:endParaRPr lang="fr-FR" dirty="0">
              <a:solidFill>
                <a:srgbClr val="FFFF00"/>
              </a:solidFill>
            </a:endParaRPr>
          </a:p>
        </p:txBody>
      </p:sp>
      <p:pic>
        <p:nvPicPr>
          <p:cNvPr id="4" name="Image 3" descr="http://www.economie.gouv.fr/files/imagecache/logodirection/logo_tracfin.jpg"/>
          <p:cNvPicPr/>
          <p:nvPr/>
        </p:nvPicPr>
        <p:blipFill>
          <a:blip r:embed="rId3" cstate="print"/>
          <a:srcRect/>
          <a:stretch>
            <a:fillRect/>
          </a:stretch>
        </p:blipFill>
        <p:spPr bwMode="auto">
          <a:xfrm>
            <a:off x="4716016" y="5373216"/>
            <a:ext cx="3960440" cy="7767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lnSpcReduction="10000"/>
          </a:bodyPr>
          <a:lstStyle/>
          <a:p>
            <a:endParaRPr lang="fr-FR" dirty="0" smtClean="0">
              <a:solidFill>
                <a:srgbClr val="FFFF00"/>
              </a:solidFill>
              <a:latin typeface="+mj-lt"/>
            </a:endParaRPr>
          </a:p>
          <a:p>
            <a:r>
              <a:rPr lang="fr-FR" dirty="0" smtClean="0">
                <a:solidFill>
                  <a:srgbClr val="FFFF00"/>
                </a:solidFill>
                <a:latin typeface="+mj-lt"/>
              </a:rPr>
              <a:t>Délégation </a:t>
            </a:r>
            <a:r>
              <a:rPr lang="fr-FR" dirty="0">
                <a:solidFill>
                  <a:srgbClr val="FFFF00"/>
                </a:solidFill>
                <a:latin typeface="+mj-lt"/>
              </a:rPr>
              <a:t>parlementaire au renseignement (</a:t>
            </a:r>
            <a:r>
              <a:rPr lang="fr-FR" dirty="0" smtClean="0">
                <a:solidFill>
                  <a:srgbClr val="FFFF00"/>
                </a:solidFill>
                <a:latin typeface="+mj-lt"/>
              </a:rPr>
              <a:t>DPR) : loi </a:t>
            </a:r>
            <a:r>
              <a:rPr lang="fr-FR" dirty="0">
                <a:solidFill>
                  <a:srgbClr val="FFFF00"/>
                </a:solidFill>
                <a:latin typeface="+mj-lt"/>
              </a:rPr>
              <a:t>n° 2007-1443 du 9 octobre 2007 </a:t>
            </a:r>
            <a:r>
              <a:rPr lang="fr-FR" dirty="0" smtClean="0">
                <a:solidFill>
                  <a:srgbClr val="FFFF00"/>
                </a:solidFill>
                <a:latin typeface="+mj-lt"/>
              </a:rPr>
              <a:t>qui </a:t>
            </a:r>
            <a:r>
              <a:rPr lang="fr-FR" dirty="0">
                <a:solidFill>
                  <a:srgbClr val="FFFF00"/>
                </a:solidFill>
                <a:latin typeface="+mj-lt"/>
              </a:rPr>
              <a:t>créé </a:t>
            </a:r>
            <a:r>
              <a:rPr lang="fr-FR" dirty="0" smtClean="0">
                <a:solidFill>
                  <a:srgbClr val="FFFF00"/>
                </a:solidFill>
                <a:latin typeface="+mj-lt"/>
              </a:rPr>
              <a:t>l’article </a:t>
            </a:r>
            <a:r>
              <a:rPr lang="fr-FR" dirty="0">
                <a:solidFill>
                  <a:srgbClr val="FFFF00"/>
                </a:solidFill>
                <a:latin typeface="+mj-lt"/>
              </a:rPr>
              <a:t>6 </a:t>
            </a:r>
            <a:r>
              <a:rPr lang="fr-FR" i="1" dirty="0" err="1">
                <a:solidFill>
                  <a:srgbClr val="FFFF00"/>
                </a:solidFill>
                <a:latin typeface="+mj-lt"/>
              </a:rPr>
              <a:t>nonies</a:t>
            </a:r>
            <a:r>
              <a:rPr lang="fr-FR" dirty="0">
                <a:solidFill>
                  <a:srgbClr val="FFFF00"/>
                </a:solidFill>
                <a:latin typeface="+mj-lt"/>
              </a:rPr>
              <a:t> </a:t>
            </a:r>
            <a:r>
              <a:rPr lang="fr-FR" dirty="0" smtClean="0">
                <a:solidFill>
                  <a:srgbClr val="FFFF00"/>
                </a:solidFill>
                <a:latin typeface="+mj-lt"/>
              </a:rPr>
              <a:t>de </a:t>
            </a:r>
            <a:r>
              <a:rPr lang="fr-FR" dirty="0">
                <a:solidFill>
                  <a:srgbClr val="FFFF00"/>
                </a:solidFill>
                <a:latin typeface="+mj-lt"/>
              </a:rPr>
              <a:t>l'ordonnance n° 58-1100 du 17 novembre 1958 relative au fonctionnement des assemblées </a:t>
            </a:r>
            <a:r>
              <a:rPr lang="fr-FR" dirty="0" smtClean="0">
                <a:solidFill>
                  <a:srgbClr val="FFFF00"/>
                </a:solidFill>
                <a:latin typeface="+mj-lt"/>
              </a:rPr>
              <a:t>parlementaires</a:t>
            </a:r>
          </a:p>
          <a:p>
            <a:r>
              <a:rPr lang="fr-FR" dirty="0" smtClean="0">
                <a:solidFill>
                  <a:srgbClr val="FFFF00"/>
                </a:solidFill>
                <a:latin typeface="+mj-lt"/>
              </a:rPr>
              <a:t>Organe commun à l’Assemblée nationale et au Sénat</a:t>
            </a:r>
          </a:p>
          <a:p>
            <a:r>
              <a:rPr lang="fr-FR" dirty="0" smtClean="0">
                <a:solidFill>
                  <a:srgbClr val="FFFF00"/>
                </a:solidFill>
                <a:latin typeface="+mj-lt"/>
              </a:rPr>
              <a:t>4 députés/4 sénateurs</a:t>
            </a:r>
          </a:p>
          <a:p>
            <a:r>
              <a:rPr lang="fr-FR" dirty="0" smtClean="0">
                <a:solidFill>
                  <a:srgbClr val="FFFF00"/>
                </a:solidFill>
                <a:latin typeface="+mj-lt"/>
              </a:rPr>
              <a:t>Présidents des Commissions des Lois et de la Défense membres de droit</a:t>
            </a:r>
          </a:p>
          <a:p>
            <a:endParaRPr lang="fr-FR"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r>
              <a:rPr lang="fr-FR" dirty="0" smtClean="0">
                <a:solidFill>
                  <a:srgbClr val="FFFF00"/>
                </a:solidFill>
              </a:rPr>
              <a:t>DPR n’effectue pas un contrôle des services de renseignement mais un suivi de « </a:t>
            </a:r>
            <a:r>
              <a:rPr lang="fr-FR" i="1" dirty="0" smtClean="0">
                <a:solidFill>
                  <a:srgbClr val="FFFF00"/>
                </a:solidFill>
              </a:rPr>
              <a:t>l'activité générale et </a:t>
            </a:r>
            <a:r>
              <a:rPr lang="fr-FR" dirty="0" smtClean="0">
                <a:solidFill>
                  <a:srgbClr val="FFFF00"/>
                </a:solidFill>
              </a:rPr>
              <a:t>[d]</a:t>
            </a:r>
            <a:r>
              <a:rPr lang="fr-FR" i="1" dirty="0" smtClean="0">
                <a:solidFill>
                  <a:srgbClr val="FFFF00"/>
                </a:solidFill>
              </a:rPr>
              <a:t>es moyens des services spécialisés </a:t>
            </a:r>
            <a:r>
              <a:rPr lang="fr-FR" dirty="0" smtClean="0">
                <a:solidFill>
                  <a:srgbClr val="FFFF00"/>
                </a:solidFill>
              </a:rPr>
              <a:t>»</a:t>
            </a:r>
          </a:p>
          <a:p>
            <a:pPr>
              <a:buNone/>
            </a:pPr>
            <a:endParaRPr lang="fr-FR" dirty="0" smtClean="0">
              <a:solidFill>
                <a:srgbClr val="FFFF00"/>
              </a:solidFill>
            </a:endParaRPr>
          </a:p>
          <a:p>
            <a:r>
              <a:rPr lang="fr-FR" dirty="0" smtClean="0">
                <a:solidFill>
                  <a:srgbClr val="FFFF00"/>
                </a:solidFill>
              </a:rPr>
              <a:t>« </a:t>
            </a:r>
            <a:r>
              <a:rPr lang="fr-FR" i="1" dirty="0" smtClean="0">
                <a:solidFill>
                  <a:srgbClr val="FFFF00"/>
                </a:solidFill>
              </a:rPr>
              <a:t>éléments d'appréciation</a:t>
            </a:r>
            <a:r>
              <a:rPr lang="fr-FR" dirty="0" smtClean="0">
                <a:solidFill>
                  <a:srgbClr val="FFFF00"/>
                </a:solidFill>
              </a:rPr>
              <a:t> » relatifs au budget, à l’activité générale et à l’organisation des services de renseignement.</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endParaRPr lang="fr-FR" dirty="0" smtClean="0">
              <a:solidFill>
                <a:srgbClr val="FFFF00"/>
              </a:solidFill>
            </a:endParaRPr>
          </a:p>
          <a:p>
            <a:r>
              <a:rPr lang="fr-FR" dirty="0" smtClean="0">
                <a:solidFill>
                  <a:srgbClr val="FFFF00"/>
                </a:solidFill>
              </a:rPr>
              <a:t>informations ne peuvent pas porter sur : </a:t>
            </a:r>
          </a:p>
          <a:p>
            <a:pPr lvl="1"/>
            <a:r>
              <a:rPr lang="fr-FR" dirty="0" smtClean="0">
                <a:solidFill>
                  <a:srgbClr val="FFFF00"/>
                </a:solidFill>
              </a:rPr>
              <a:t>Les activités opérationnelles des services de renseignement, en vertu de la décision n° 2001-456 DC du Conseil constitutionnel en date du 27 décembre 2001.</a:t>
            </a:r>
          </a:p>
          <a:p>
            <a:pPr lvl="1"/>
            <a:r>
              <a:rPr lang="fr-FR" dirty="0" smtClean="0">
                <a:solidFill>
                  <a:srgbClr val="FFFF00"/>
                </a:solidFill>
              </a:rPr>
              <a:t>Les instructions données par les pouvoirs publics en matière d’activités opérationnelles et le financement de celles-ci pour les mêmes raisons que celles évoquées précédemment. </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pPr lvl="1"/>
            <a:endParaRPr lang="fr-FR" dirty="0" smtClean="0">
              <a:solidFill>
                <a:srgbClr val="FFFF00"/>
              </a:solidFill>
            </a:endParaRPr>
          </a:p>
          <a:p>
            <a:pPr lvl="1"/>
            <a:endParaRPr lang="fr-FR" dirty="0" smtClean="0">
              <a:solidFill>
                <a:srgbClr val="FFFF00"/>
              </a:solidFill>
            </a:endParaRPr>
          </a:p>
          <a:p>
            <a:pPr lvl="1"/>
            <a:r>
              <a:rPr lang="fr-FR" dirty="0" smtClean="0">
                <a:solidFill>
                  <a:srgbClr val="FFFF00"/>
                </a:solidFill>
              </a:rPr>
              <a:t>Les échanges avec des services étrangers ou avec des organismes internationaux compétents dans le domaine du renseignement. </a:t>
            </a:r>
          </a:p>
          <a:p>
            <a:pPr lvl="1"/>
            <a:r>
              <a:rPr lang="fr-FR" dirty="0" smtClean="0">
                <a:solidFill>
                  <a:srgbClr val="FFFF00"/>
                </a:solidFill>
              </a:rPr>
              <a:t>les « </a:t>
            </a:r>
            <a:r>
              <a:rPr lang="fr-FR" i="1" dirty="0" smtClean="0">
                <a:solidFill>
                  <a:srgbClr val="FFFF00"/>
                </a:solidFill>
              </a:rPr>
              <a:t>données dont la communication pourrait mettre en péril l'anonymat, la sécurité ou la vie d'une personne relevant ou non des services intéressés, ainsi que les modes opératoires propres à l'acquisition du renseignement</a:t>
            </a:r>
            <a:r>
              <a:rPr lang="fr-FR" dirty="0" smtClean="0">
                <a:solidFill>
                  <a:srgbClr val="FFFF00"/>
                </a:solidFill>
              </a:rPr>
              <a:t> »</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endParaRPr lang="fr-FR" dirty="0" smtClean="0">
              <a:solidFill>
                <a:srgbClr val="FFFF00"/>
              </a:solidFill>
            </a:endParaRPr>
          </a:p>
          <a:p>
            <a:r>
              <a:rPr lang="fr-FR" dirty="0" smtClean="0">
                <a:solidFill>
                  <a:srgbClr val="FFFF00"/>
                </a:solidFill>
              </a:rPr>
              <a:t>pouvoir d’audition de la Délégation parlementaire au renseignement limité au Premier ministre, aux ministres compétences, au Secrétaire général de la défense et de la sécurité nationale et aux seuls directeurs des services</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fontScale="92500" lnSpcReduction="10000"/>
          </a:bodyPr>
          <a:lstStyle/>
          <a:p>
            <a:r>
              <a:rPr lang="fr-FR" dirty="0" smtClean="0">
                <a:solidFill>
                  <a:srgbClr val="FFFF00"/>
                </a:solidFill>
              </a:rPr>
              <a:t>Article 45 du Règlement de l’Assemblée nationale prévoit la possibilité pour les parlementaires d’auditionner un membre du Gouvernement</a:t>
            </a:r>
          </a:p>
          <a:p>
            <a:r>
              <a:rPr lang="fr-FR" dirty="0" smtClean="0">
                <a:solidFill>
                  <a:srgbClr val="FFFF00"/>
                </a:solidFill>
              </a:rPr>
              <a:t> Article 5 </a:t>
            </a:r>
            <a:r>
              <a:rPr lang="fr-FR" i="1" dirty="0" smtClean="0">
                <a:solidFill>
                  <a:srgbClr val="FFFF00"/>
                </a:solidFill>
              </a:rPr>
              <a:t>bis</a:t>
            </a:r>
            <a:r>
              <a:rPr lang="fr-FR" dirty="0" smtClean="0">
                <a:solidFill>
                  <a:srgbClr val="FFFF00"/>
                </a:solidFill>
              </a:rPr>
              <a:t> de l’ordonnance du 17 novembre 1958 dispose qu’« </a:t>
            </a:r>
            <a:r>
              <a:rPr lang="fr-FR" i="1" dirty="0" smtClean="0">
                <a:solidFill>
                  <a:srgbClr val="FFFF00"/>
                </a:solidFill>
              </a:rPr>
              <a:t>une commission spéciale ou permanente peut convoquer toute personne dont elle estime l’audition nécessaire, réserve faite, d’une part, des sujets de caractère secret et concernant la défense nationale, les affaires étrangères, la sécurité intérieure ou extérieure de l’État, d’autre part, du respect du principe de la séparation de l’autorité judiciaire et des autres pouvoirs</a:t>
            </a:r>
            <a:r>
              <a:rPr lang="fr-FR" dirty="0" smtClean="0">
                <a:solidFill>
                  <a:srgbClr val="FFFF00"/>
                </a:solidFill>
              </a:rPr>
              <a:t> ».</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r>
              <a:rPr lang="fr-FR" dirty="0" smtClean="0">
                <a:solidFill>
                  <a:srgbClr val="FFFF00"/>
                </a:solidFill>
              </a:rPr>
              <a:t>De fait, la loi de 2007 n’apporte aucun pouvoir supplémentaire à la DPR. Tout au plus, permet-elle aux parlementaires de transgresser la limitation concernant les sujets de caractère secret. A l’inverse, on est en droit de s’interroger sur la constitutionnalité de dispositions qui restreignent le pouvoir d’audition des parlementaires.</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r>
              <a:rPr lang="fr-FR" dirty="0" smtClean="0">
                <a:solidFill>
                  <a:srgbClr val="FFFF00"/>
                </a:solidFill>
              </a:rPr>
              <a:t>député Alain </a:t>
            </a:r>
            <a:r>
              <a:rPr lang="fr-FR" dirty="0" err="1" smtClean="0">
                <a:solidFill>
                  <a:srgbClr val="FFFF00"/>
                </a:solidFill>
              </a:rPr>
              <a:t>Marsaud</a:t>
            </a:r>
            <a:r>
              <a:rPr lang="fr-FR" dirty="0" smtClean="0">
                <a:solidFill>
                  <a:srgbClr val="FFFF00"/>
                </a:solidFill>
              </a:rPr>
              <a:t>, séance du 5 décembre 2012 :  « </a:t>
            </a:r>
            <a:r>
              <a:rPr lang="fr-FR" i="1" dirty="0" smtClean="0">
                <a:solidFill>
                  <a:srgbClr val="FFFF00"/>
                </a:solidFill>
              </a:rPr>
              <a:t>la majorité de 2007 a décidé de créer une délégation, dont on ne sait pas trop l’objet : pas le contrôle, peut-être le suivi. Certains d’entre vous ici ont fait semblant d’en être satisfaits. Disons qu’elle permet au moins d’examiner le budget des services de renseignement et </a:t>
            </a:r>
          </a:p>
          <a:p>
            <a:pPr>
              <a:buNone/>
            </a:pPr>
            <a:r>
              <a:rPr lang="fr-FR" i="1" dirty="0" smtClean="0">
                <a:solidFill>
                  <a:srgbClr val="FFFF00"/>
                </a:solidFill>
              </a:rPr>
              <a:t>	de passer quelques </a:t>
            </a:r>
          </a:p>
          <a:p>
            <a:pPr>
              <a:buNone/>
            </a:pPr>
            <a:r>
              <a:rPr lang="fr-FR" i="1" dirty="0" smtClean="0">
                <a:solidFill>
                  <a:srgbClr val="FFFF00"/>
                </a:solidFill>
              </a:rPr>
              <a:t>	instants avec leurs </a:t>
            </a:r>
          </a:p>
          <a:p>
            <a:pPr>
              <a:buNone/>
            </a:pPr>
            <a:r>
              <a:rPr lang="fr-FR" i="1" dirty="0" smtClean="0">
                <a:solidFill>
                  <a:srgbClr val="FFFF00"/>
                </a:solidFill>
              </a:rPr>
              <a:t>	responsables.</a:t>
            </a:r>
            <a:r>
              <a:rPr lang="fr-FR" dirty="0" smtClean="0">
                <a:solidFill>
                  <a:srgbClr val="FFFF00"/>
                </a:solidFill>
              </a:rPr>
              <a:t> »</a:t>
            </a:r>
          </a:p>
          <a:p>
            <a:endParaRPr lang="fr-FR" dirty="0">
              <a:solidFill>
                <a:srgbClr val="FFFF00"/>
              </a:solidFill>
              <a:latin typeface="+mj-lt"/>
            </a:endParaRPr>
          </a:p>
        </p:txBody>
      </p:sp>
      <p:pic>
        <p:nvPicPr>
          <p:cNvPr id="4" name="Image 3" descr="http://alainmarsaud.fr/wp-content/uploads/2012/11/vid%C3%A9o-e1352713150362.jpg"/>
          <p:cNvPicPr/>
          <p:nvPr/>
        </p:nvPicPr>
        <p:blipFill>
          <a:blip r:embed="rId3" cstate="print"/>
          <a:srcRect/>
          <a:stretch>
            <a:fillRect/>
          </a:stretch>
        </p:blipFill>
        <p:spPr bwMode="auto">
          <a:xfrm>
            <a:off x="4067944" y="3789040"/>
            <a:ext cx="4680520" cy="2348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endParaRPr lang="fr-FR" dirty="0" smtClean="0">
              <a:solidFill>
                <a:srgbClr val="FFFF00"/>
              </a:solidFill>
            </a:endParaRPr>
          </a:p>
          <a:p>
            <a:r>
              <a:rPr lang="fr-FR" dirty="0" smtClean="0">
                <a:solidFill>
                  <a:srgbClr val="FFFF00"/>
                </a:solidFill>
              </a:rPr>
              <a:t>contrôle parlementaire destiné exclusivement au pouvoir exécutif</a:t>
            </a:r>
          </a:p>
          <a:p>
            <a:r>
              <a:rPr lang="fr-FR" dirty="0" smtClean="0">
                <a:solidFill>
                  <a:srgbClr val="FFFF00"/>
                </a:solidFill>
                <a:latin typeface="+mj-lt"/>
              </a:rPr>
              <a:t>Rapports </a:t>
            </a:r>
            <a:r>
              <a:rPr lang="fr-FR" dirty="0" smtClean="0">
                <a:solidFill>
                  <a:srgbClr val="FFFF00"/>
                </a:solidFill>
                <a:latin typeface="+mj-lt"/>
              </a:rPr>
              <a:t>indigents </a:t>
            </a:r>
            <a:r>
              <a:rPr lang="fr-FR" smtClean="0">
                <a:solidFill>
                  <a:srgbClr val="FFFF00"/>
                </a:solidFill>
                <a:latin typeface="+mj-lt"/>
              </a:rPr>
              <a:t>: </a:t>
            </a:r>
            <a:r>
              <a:rPr lang="fr-FR" smtClean="0">
                <a:solidFill>
                  <a:srgbClr val="FFFF00"/>
                </a:solidFill>
              </a:rPr>
              <a:t>le </a:t>
            </a:r>
            <a:r>
              <a:rPr lang="fr-FR" dirty="0" smtClean="0">
                <a:solidFill>
                  <a:srgbClr val="FFFF00"/>
                </a:solidFill>
              </a:rPr>
              <a:t>bilan de l’activité occupait cinq pages en 2008-2009, une page en 2010 et deux pages en 2011.</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r>
              <a:rPr lang="fr-FR" dirty="0" smtClean="0">
                <a:solidFill>
                  <a:srgbClr val="FFFF00"/>
                </a:solidFill>
              </a:rPr>
              <a:t>Commission nationale de contrôle des interceptions de sécurité (CNCIS) créée par la loi de juillet 1991</a:t>
            </a:r>
            <a:endParaRPr lang="fr-FR" dirty="0">
              <a:solidFill>
                <a:srgbClr val="FFFF00"/>
              </a:solidFill>
              <a:latin typeface="+mj-lt"/>
            </a:endParaRPr>
          </a:p>
        </p:txBody>
      </p:sp>
      <p:pic>
        <p:nvPicPr>
          <p:cNvPr id="4" name="Image 3" descr="http://www.ladocumentationfrancaise.fr/var/ezflow_site/storage/images/docfr7/ouvrages/9782110090850-commission-nationale-de-controle-des-interceptions-de-securite/3717002-9-fre-FR/Commission-nationale-de-controle-des-interceptions-de-securite_large.jpg"/>
          <p:cNvPicPr/>
          <p:nvPr/>
        </p:nvPicPr>
        <p:blipFill>
          <a:blip r:embed="rId3" cstate="print"/>
          <a:srcRect/>
          <a:stretch>
            <a:fillRect/>
          </a:stretch>
        </p:blipFill>
        <p:spPr bwMode="auto">
          <a:xfrm>
            <a:off x="5220072" y="1484784"/>
            <a:ext cx="299339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r>
              <a:rPr lang="fr-FR" dirty="0" smtClean="0">
                <a:solidFill>
                  <a:srgbClr val="FFFF00"/>
                </a:solidFill>
              </a:rPr>
              <a:t>commission de vérification des fonds spéciaux, créée par l’article 154 de la loi de finances pour 2002</a:t>
            </a:r>
          </a:p>
          <a:p>
            <a:endParaRPr lang="fr-FR" dirty="0" smtClean="0">
              <a:solidFill>
                <a:srgbClr val="FFFF00"/>
              </a:solidFill>
              <a:latin typeface="+mj-lt"/>
            </a:endParaRPr>
          </a:p>
          <a:p>
            <a:r>
              <a:rPr lang="fr-FR" dirty="0" smtClean="0">
                <a:solidFill>
                  <a:srgbClr val="FFFF00"/>
                </a:solidFill>
              </a:rPr>
              <a:t>En définitive, la CNCIS et la CVFS incarnent des instances de contrôle qui accueillent des parlementaires mais qui ne sauraient être assimilées à un quelconque contrôle parlementaire.</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endParaRPr lang="fr-FR" dirty="0" smtClean="0">
              <a:solidFill>
                <a:srgbClr val="FFFF00"/>
              </a:solidFill>
              <a:latin typeface="+mj-lt"/>
            </a:endParaRPr>
          </a:p>
          <a:p>
            <a:r>
              <a:rPr lang="fr-FR" dirty="0" smtClean="0">
                <a:solidFill>
                  <a:srgbClr val="FFFF00"/>
                </a:solidFill>
              </a:rPr>
              <a:t>Nota bene : </a:t>
            </a:r>
          </a:p>
          <a:p>
            <a:pPr>
              <a:buNone/>
            </a:pPr>
            <a:r>
              <a:rPr lang="fr-FR" dirty="0" smtClean="0">
                <a:solidFill>
                  <a:srgbClr val="FFFF00"/>
                </a:solidFill>
              </a:rPr>
              <a:t>	la </a:t>
            </a:r>
            <a:r>
              <a:rPr lang="fr-FR" dirty="0" smtClean="0">
                <a:solidFill>
                  <a:srgbClr val="FFFF00"/>
                </a:solidFill>
              </a:rPr>
              <a:t>Cinquième République, instaurée en 1958, est un régime parlementaire bicamériste dans lequel l’Assemblée nationale (composée de 577 députés élus pour cinq ans au suffrage universel direct) possède de plus amples prérogatives que le Sénat (composé de 348 sénateurs élus pour six ans au suffrage universel indirect).</a:t>
            </a:r>
          </a:p>
          <a:p>
            <a:pPr>
              <a:buNone/>
            </a:pPr>
            <a:endParaRPr lang="fr-FR"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lstStyle/>
          <a:p>
            <a:endParaRPr lang="fr-FR" dirty="0" smtClean="0">
              <a:solidFill>
                <a:srgbClr val="FFFF00"/>
              </a:solidFill>
            </a:endParaRPr>
          </a:p>
          <a:p>
            <a:r>
              <a:rPr lang="fr-FR" dirty="0" smtClean="0">
                <a:solidFill>
                  <a:srgbClr val="FFFF00"/>
                </a:solidFill>
              </a:rPr>
              <a:t>Il n’existe pas de contrôle parlementaire des activités de renseignement en France. Une délégation a été créée en utilisant tous les artifices juridiques et politiques pour entraver d’éventuelles velléités de contrôle. Or les parlementaires membres de la DPR ont, semble-t-il, accepté ces règles, n’ont guère cherché à les travestir pour les faire évoluer, n’ont absolument pas souhaité les dénoncer.</a:t>
            </a:r>
          </a:p>
          <a:p>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Espace réservé du contenu 3" descr="http://www.ambassade-benin.fr/wp-content/uploads/2011/03/strategie-marketing-tourisme-destination-france.png"/>
          <p:cNvPicPr>
            <a:picLocks noGrp="1"/>
          </p:cNvPicPr>
          <p:nvPr>
            <p:ph idx="1"/>
          </p:nvPr>
        </p:nvPicPr>
        <p:blipFill>
          <a:blip r:embed="rId3" cstate="print"/>
          <a:srcRect/>
          <a:stretch>
            <a:fillRect/>
          </a:stretch>
        </p:blipFill>
        <p:spPr bwMode="auto">
          <a:xfrm>
            <a:off x="971600" y="681038"/>
            <a:ext cx="7344816" cy="584430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fontScale="85000" lnSpcReduction="10000"/>
          </a:bodyPr>
          <a:lstStyle/>
          <a:p>
            <a:endParaRPr lang="fr-FR" dirty="0" smtClean="0">
              <a:solidFill>
                <a:srgbClr val="FFFF00"/>
              </a:solidFill>
              <a:latin typeface="+mj-lt"/>
            </a:endParaRPr>
          </a:p>
          <a:p>
            <a:r>
              <a:rPr lang="fr-FR" dirty="0" smtClean="0">
                <a:solidFill>
                  <a:srgbClr val="FFFF00"/>
                </a:solidFill>
              </a:rPr>
              <a:t>Tous les parlementaires se répartissent au sein de commissions permanentes dans chacune des assemblées. Ces commissions (structurées autour de thématiques) sont chargées d’examiner les textes de loi et de formuler un avis avant le vote en séance publique. </a:t>
            </a:r>
            <a:endParaRPr lang="fr-FR" dirty="0" smtClean="0">
              <a:solidFill>
                <a:srgbClr val="FFFF00"/>
              </a:solidFill>
            </a:endParaRPr>
          </a:p>
          <a:p>
            <a:r>
              <a:rPr lang="fr-FR" dirty="0" smtClean="0">
                <a:solidFill>
                  <a:srgbClr val="FFFF00"/>
                </a:solidFill>
              </a:rPr>
              <a:t>L’Assemblée </a:t>
            </a:r>
            <a:r>
              <a:rPr lang="fr-FR" dirty="0" smtClean="0">
                <a:solidFill>
                  <a:srgbClr val="FFFF00"/>
                </a:solidFill>
              </a:rPr>
              <a:t>nationale dispose de huit commissions permanentes (Affaires culturelles et Éducation/Affaires économiques/Affaires étrangères/Affaires sociales/Défense nationale et Forces armées/Développement durable et Aménagement du territoire/Finances, Économie générale et Contrôle budgétaire/Lois constitutionnelles, Législation et Administration générale de la République) </a:t>
            </a:r>
            <a:endParaRPr lang="fr-FR"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endParaRPr lang="fr-FR" dirty="0" smtClean="0">
              <a:solidFill>
                <a:srgbClr val="FFFF00"/>
              </a:solidFill>
              <a:latin typeface="+mj-lt"/>
            </a:endParaRPr>
          </a:p>
          <a:p>
            <a:r>
              <a:rPr lang="fr-FR" dirty="0" smtClean="0">
                <a:solidFill>
                  <a:srgbClr val="FFFF00"/>
                </a:solidFill>
              </a:rPr>
              <a:t>le Sénat </a:t>
            </a:r>
            <a:r>
              <a:rPr lang="fr-FR" dirty="0" smtClean="0">
                <a:solidFill>
                  <a:srgbClr val="FFFF00"/>
                </a:solidFill>
              </a:rPr>
              <a:t>dispose de sept  commissions</a:t>
            </a:r>
          </a:p>
          <a:p>
            <a:pPr>
              <a:buNone/>
            </a:pPr>
            <a:r>
              <a:rPr lang="fr-FR" dirty="0" smtClean="0">
                <a:solidFill>
                  <a:srgbClr val="FFFF00"/>
                </a:solidFill>
              </a:rPr>
              <a:t>	</a:t>
            </a:r>
            <a:r>
              <a:rPr lang="fr-FR" dirty="0" smtClean="0">
                <a:solidFill>
                  <a:srgbClr val="FFFF00"/>
                </a:solidFill>
              </a:rPr>
              <a:t>(Affaires </a:t>
            </a:r>
            <a:r>
              <a:rPr lang="fr-FR" dirty="0" smtClean="0">
                <a:solidFill>
                  <a:srgbClr val="FFFF00"/>
                </a:solidFill>
              </a:rPr>
              <a:t>économiques/Affaires étrangères, défense et forces armées/Affaires sociales/Culture, éducation et communication/Développement durable, infrastructures, équipement et aménagement du territoire/Finances/Lois constitutionnelles, législation, suffrage universel, Règlement et administration générale).</a:t>
            </a:r>
            <a:endParaRPr lang="fr-FR"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normAutofit fontScale="90000"/>
          </a:bodyPr>
          <a:lstStyle/>
          <a:p>
            <a:r>
              <a:rPr lang="fr-FR" sz="3600" dirty="0" smtClean="0">
                <a:solidFill>
                  <a:srgbClr val="FFFF00"/>
                </a:solidFill>
              </a:rPr>
              <a:t/>
            </a:r>
            <a:br>
              <a:rPr lang="fr-FR" sz="3600" dirty="0" smtClean="0">
                <a:solidFill>
                  <a:srgbClr val="FFFF00"/>
                </a:solidFill>
              </a:rPr>
            </a:br>
            <a:r>
              <a:rPr lang="fr-FR" sz="3600" dirty="0" smtClean="0">
                <a:solidFill>
                  <a:srgbClr val="FFFF00"/>
                </a:solidFill>
              </a:rPr>
              <a:t>Composition assure l’hégémonie au parti majoritaire</a:t>
            </a:r>
            <a:r>
              <a:rPr lang="fr-FR" dirty="0" smtClean="0">
                <a:solidFill>
                  <a:srgbClr val="FFFF00"/>
                </a:solidFill>
              </a:rPr>
              <a:t/>
            </a:r>
            <a:br>
              <a:rPr lang="fr-FR" dirty="0" smtClean="0">
                <a:solidFill>
                  <a:srgbClr val="FFFF00"/>
                </a:solidFill>
              </a:rPr>
            </a:br>
            <a:endParaRPr lang="fr-FR" dirty="0"/>
          </a:p>
        </p:txBody>
      </p:sp>
      <p:pic>
        <p:nvPicPr>
          <p:cNvPr id="22530" name="Picture 2"/>
          <p:cNvPicPr>
            <a:picLocks noGrp="1" noChangeAspect="1" noChangeArrowheads="1"/>
          </p:cNvPicPr>
          <p:nvPr>
            <p:ph idx="1"/>
          </p:nvPr>
        </p:nvPicPr>
        <p:blipFill>
          <a:blip r:embed="rId3" cstate="print"/>
          <a:srcRect/>
          <a:stretch>
            <a:fillRect/>
          </a:stretch>
        </p:blipFill>
        <p:spPr bwMode="auto">
          <a:xfrm>
            <a:off x="683568" y="1484784"/>
            <a:ext cx="7848872"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endParaRPr lang="fr-FR"/>
          </a:p>
        </p:txBody>
      </p:sp>
      <p:pic>
        <p:nvPicPr>
          <p:cNvPr id="23554" name="Picture 2"/>
          <p:cNvPicPr>
            <a:picLocks noGrp="1" noChangeAspect="1" noChangeArrowheads="1"/>
          </p:cNvPicPr>
          <p:nvPr>
            <p:ph idx="1"/>
          </p:nvPr>
        </p:nvPicPr>
        <p:blipFill>
          <a:blip r:embed="rId3" cstate="print"/>
          <a:srcRect/>
          <a:stretch>
            <a:fillRect/>
          </a:stretch>
        </p:blipFill>
        <p:spPr bwMode="auto">
          <a:xfrm>
            <a:off x="683568" y="2132856"/>
            <a:ext cx="7776864" cy="248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lnSpcReduction="10000"/>
          </a:bodyPr>
          <a:lstStyle/>
          <a:p>
            <a:endParaRPr lang="fr-FR" dirty="0" smtClean="0">
              <a:solidFill>
                <a:srgbClr val="FFFF00"/>
              </a:solidFill>
              <a:latin typeface="+mj-lt"/>
            </a:endParaRPr>
          </a:p>
          <a:p>
            <a:r>
              <a:rPr lang="fr-FR" dirty="0" smtClean="0">
                <a:solidFill>
                  <a:srgbClr val="FFFF00"/>
                </a:solidFill>
                <a:latin typeface="+mj-lt"/>
              </a:rPr>
              <a:t>Publicité des débats : </a:t>
            </a:r>
            <a:r>
              <a:rPr lang="fr-FR" dirty="0" smtClean="0">
                <a:solidFill>
                  <a:srgbClr val="FFFF00"/>
                </a:solidFill>
                <a:latin typeface="+mj-lt"/>
                <a:ea typeface="Times New Roman"/>
              </a:rPr>
              <a:t>article 33 de la Constitution de 1958</a:t>
            </a:r>
          </a:p>
          <a:p>
            <a:r>
              <a:rPr lang="fr-FR" dirty="0" smtClean="0">
                <a:solidFill>
                  <a:srgbClr val="FFFF00"/>
                </a:solidFill>
                <a:latin typeface="+mj-lt"/>
              </a:rPr>
              <a:t>Article 26 de la Constitution de 1958 : « </a:t>
            </a:r>
            <a:r>
              <a:rPr lang="fr-FR" i="1" dirty="0" smtClean="0">
                <a:solidFill>
                  <a:srgbClr val="FFFF00"/>
                </a:solidFill>
                <a:latin typeface="+mj-lt"/>
              </a:rPr>
              <a:t>aucun membre du Parlement ne peut être poursuivi, recherché, arrêté, détenu ou jugé à l’occasion des opinions ou votes émis par lui dans l’exercice de ses fonctions</a:t>
            </a:r>
            <a:r>
              <a:rPr lang="fr-FR" dirty="0" smtClean="0">
                <a:solidFill>
                  <a:srgbClr val="FFFF00"/>
                </a:solidFill>
                <a:latin typeface="+mj-lt"/>
              </a:rPr>
              <a:t> »</a:t>
            </a:r>
          </a:p>
          <a:p>
            <a:r>
              <a:rPr lang="fr-FR" dirty="0" smtClean="0">
                <a:solidFill>
                  <a:srgbClr val="FFFF00"/>
                </a:solidFill>
                <a:latin typeface="+mj-lt"/>
              </a:rPr>
              <a:t>Parlementaires exclus du secret (ordonnance de 1958) et ne sont pas habilités (séparation des pouvoirs)</a:t>
            </a:r>
          </a:p>
          <a:p>
            <a:r>
              <a:rPr lang="fr-FR" dirty="0" smtClean="0">
                <a:solidFill>
                  <a:srgbClr val="FFFF00"/>
                </a:solidFill>
                <a:latin typeface="+mj-lt"/>
              </a:rPr>
              <a:t>Parlementaires de la DPR: habilités ès qualités</a:t>
            </a:r>
            <a:endParaRPr lang="fr-FR" dirty="0">
              <a:solidFill>
                <a:srgbClr val="FFFF00"/>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www.astrosurf.com/fred76/images/photos/voie-lactee-hem-su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idx="1"/>
          </p:nvPr>
        </p:nvSpPr>
        <p:spPr>
          <a:xfrm>
            <a:off x="457200" y="188640"/>
            <a:ext cx="8229600" cy="5937523"/>
          </a:xfrm>
        </p:spPr>
        <p:txBody>
          <a:bodyPr>
            <a:normAutofit/>
          </a:bodyPr>
          <a:lstStyle/>
          <a:p>
            <a:endParaRPr lang="fr-FR" dirty="0" smtClean="0">
              <a:solidFill>
                <a:srgbClr val="FFFF00"/>
              </a:solidFill>
            </a:endParaRPr>
          </a:p>
          <a:p>
            <a:endParaRPr lang="fr-FR" dirty="0" smtClean="0">
              <a:solidFill>
                <a:srgbClr val="FFFF00"/>
              </a:solidFill>
            </a:endParaRPr>
          </a:p>
          <a:p>
            <a:r>
              <a:rPr lang="fr-FR" dirty="0" smtClean="0">
                <a:solidFill>
                  <a:srgbClr val="FFFF00"/>
                </a:solidFill>
              </a:rPr>
              <a:t>La loi de 2007 délimite le champ de compétence de la DPR aux « </a:t>
            </a:r>
            <a:r>
              <a:rPr lang="fr-FR" i="1" dirty="0" smtClean="0">
                <a:solidFill>
                  <a:srgbClr val="FFFF00"/>
                </a:solidFill>
              </a:rPr>
              <a:t>services spécialisés à cet effet placés sous l'autorité des ministres chargés de la sécurité intérieure, de la défense, de l'économie et du budget</a:t>
            </a:r>
            <a:r>
              <a:rPr lang="fr-FR" dirty="0" smtClean="0">
                <a:solidFill>
                  <a:srgbClr val="FFFF00"/>
                </a:solidFill>
              </a:rPr>
              <a:t> »</a:t>
            </a:r>
          </a:p>
          <a:p>
            <a:pPr>
              <a:buNone/>
            </a:pPr>
            <a:endParaRPr lang="fr-FR" dirty="0" smtClean="0">
              <a:solidFill>
                <a:srgbClr val="FFFF00"/>
              </a:solidFill>
            </a:endParaRPr>
          </a:p>
          <a:p>
            <a:r>
              <a:rPr lang="fr-FR" dirty="0" smtClean="0">
                <a:solidFill>
                  <a:srgbClr val="FFFF00"/>
                </a:solidFill>
              </a:rPr>
              <a:t>Périmètre de « l’État secret » s’avère flou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772</Words>
  <Application>Microsoft Office PowerPoint</Application>
  <PresentationFormat>Affichage à l'écran (4:3)</PresentationFormat>
  <Paragraphs>91</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 Le cadre juridique du contrôle parlementaire des services de renseignement français </vt:lpstr>
      <vt:lpstr>Diapositive 2</vt:lpstr>
      <vt:lpstr>Diapositive 3</vt:lpstr>
      <vt:lpstr>Diapositive 4</vt:lpstr>
      <vt:lpstr>Diapositive 5</vt:lpstr>
      <vt:lpstr> Composition assure l’hégémonie au parti majoritaire </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cadre juridique du contrôle parlementaire des services de renseignement français</dc:title>
  <dc:creator>Floran Vadillo</dc:creator>
  <cp:lastModifiedBy>Floran Vadillo</cp:lastModifiedBy>
  <cp:revision>18</cp:revision>
  <dcterms:created xsi:type="dcterms:W3CDTF">2013-04-01T18:43:34Z</dcterms:created>
  <dcterms:modified xsi:type="dcterms:W3CDTF">2013-04-02T20:59:49Z</dcterms:modified>
</cp:coreProperties>
</file>