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74" r:id="rId3"/>
    <p:sldId id="277" r:id="rId4"/>
    <p:sldId id="263" r:id="rId5"/>
    <p:sldId id="262" r:id="rId6"/>
    <p:sldId id="264" r:id="rId7"/>
    <p:sldId id="266" r:id="rId8"/>
    <p:sldId id="267" r:id="rId9"/>
    <p:sldId id="269" r:id="rId10"/>
    <p:sldId id="271" r:id="rId11"/>
    <p:sldId id="273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47" autoAdjust="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CC732-C8A9-4D77-89AB-64B22A32EF1E}" type="datetimeFigureOut">
              <a:rPr lang="tr-TR" smtClean="0"/>
              <a:pPr/>
              <a:t>05.04.2013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5FA56-8287-4045-AE6C-996BCE5431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B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B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BE" smtClean="0"/>
              <a:t>Click to edit Master text styles</a:t>
            </a:r>
          </a:p>
          <a:p>
            <a:pPr lvl="1" eaLnBrk="1" latinLnBrk="0" hangingPunct="1"/>
            <a:r>
              <a:rPr kumimoji="0" lang="nl-BE" smtClean="0"/>
              <a:t>Second level</a:t>
            </a:r>
          </a:p>
          <a:p>
            <a:pPr lvl="2" eaLnBrk="1" latinLnBrk="0" hangingPunct="1"/>
            <a:r>
              <a:rPr kumimoji="0" lang="nl-BE" smtClean="0"/>
              <a:t>Third level</a:t>
            </a:r>
          </a:p>
          <a:p>
            <a:pPr lvl="3" eaLnBrk="1" latinLnBrk="0" hangingPunct="1"/>
            <a:r>
              <a:rPr kumimoji="0" lang="nl-BE" smtClean="0"/>
              <a:t>Fourth level</a:t>
            </a:r>
          </a:p>
          <a:p>
            <a:pPr lvl="4" eaLnBrk="1" latinLnBrk="0" hangingPunct="1"/>
            <a:r>
              <a:rPr kumimoji="0" lang="nl-B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AFFE2D-822F-B04F-B494-8A438BFD9298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E23931-9079-B347-9A00-3B1A0CB08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itep.be/NL/Wet-Loi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72123"/>
            <a:ext cx="6172200" cy="2035015"/>
          </a:xfrm>
        </p:spPr>
        <p:txBody>
          <a:bodyPr/>
          <a:lstStyle/>
          <a:p>
            <a:pPr algn="ctr"/>
            <a:r>
              <a:rPr lang="en-US" dirty="0" smtClean="0"/>
              <a:t>Parliamentary Oversight of the Security Sector:</a:t>
            </a:r>
            <a:br>
              <a:rPr lang="en-US" dirty="0" smtClean="0"/>
            </a:br>
            <a:r>
              <a:rPr lang="en-US" dirty="0" smtClean="0"/>
              <a:t>The BELGIAN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500226"/>
            <a:ext cx="6172200" cy="97680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Structure and Legal Framework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Legislative Institutions</a:t>
            </a:r>
            <a:br>
              <a:rPr lang="en-US" dirty="0" smtClean="0"/>
            </a:br>
            <a:r>
              <a:rPr lang="en-US" dirty="0" smtClean="0"/>
              <a:t>Federal Parliament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57200" y="1600199"/>
            <a:ext cx="7467599" cy="4873753"/>
          </a:xfrm>
          <a:prstGeom prst="roundRect">
            <a:avLst>
              <a:gd name="adj" fmla="val 16667"/>
            </a:avLst>
          </a:prstGeom>
          <a:solidFill>
            <a:srgbClr val="EEECE1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blurRad="63500" dist="29783" dir="3885598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SENAT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on 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Foreign Affairs and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Defence</a:t>
            </a:r>
            <a:endParaRPr lang="nl-NL" sz="2000" dirty="0" smtClean="0">
              <a:latin typeface="Times New Roman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Char char="ü"/>
              <a:tabLst/>
            </a:pPr>
            <a:r>
              <a:rPr lang="nl-NL" sz="2000" dirty="0" smtClean="0">
                <a:latin typeface="Times New Roman" charset="0"/>
                <a:ea typeface="Times New Roman" charset="0"/>
              </a:rPr>
              <a:t>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Follow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-up Committee on the </a:t>
            </a:r>
            <a:r>
              <a:rPr kumimoji="0" lang="nl-NL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Times New Roman" charset="0"/>
              </a:rPr>
              <a:t>Committee I</a:t>
            </a: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Times New Roman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HOUSE</a:t>
            </a:r>
            <a:r>
              <a:rPr kumimoji="0" lang="nl-NL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of REPRESENTATIVES</a:t>
            </a:r>
            <a:endParaRPr lang="nl-NL" sz="2000" b="1" dirty="0" smtClean="0">
              <a:latin typeface="Cambria" charset="0"/>
              <a:ea typeface="Times New Roman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Permanent </a:t>
            </a:r>
            <a:r>
              <a:rPr kumimoji="0" lang="nl-NL" sz="2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Committees:</a:t>
            </a: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Defence</a:t>
            </a:r>
            <a:r>
              <a:rPr lang="nl-NL" sz="2000" dirty="0" smtClean="0">
                <a:latin typeface="Times New Roman" charset="0"/>
                <a:ea typeface="Times New Roman" charset="0"/>
              </a:rPr>
              <a:t> – </a:t>
            </a: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Justice</a:t>
            </a:r>
            <a:r>
              <a:rPr lang="nl-NL" sz="2000" dirty="0" smtClean="0">
                <a:latin typeface="Cambria" charset="0"/>
                <a:ea typeface="Times New Roman" charset="0"/>
              </a:rPr>
              <a:t> – </a:t>
            </a: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Internal</a:t>
            </a:r>
            <a:r>
              <a:rPr lang="nl-NL" sz="2000" dirty="0">
                <a:latin typeface="Cambria" charset="0"/>
                <a:ea typeface="Times New Roman" charset="0"/>
              </a:rPr>
              <a:t> </a:t>
            </a: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Affairs</a:t>
            </a:r>
            <a:endParaRPr lang="nl-NL" sz="2000" dirty="0" smtClean="0">
              <a:latin typeface="Cambria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0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Subcommittees: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Char char="ü"/>
              <a:tabLst/>
            </a:pPr>
            <a:r>
              <a:rPr lang="nl-NL" sz="2000" dirty="0">
                <a:latin typeface="Times New Roman" charset="0"/>
                <a:ea typeface="Times New Roman" charset="0"/>
              </a:rPr>
              <a:t>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Follow-up 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on the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lang="nl-NL" sz="2000" b="1" dirty="0" smtClean="0">
                <a:solidFill>
                  <a:srgbClr val="FF0000"/>
                </a:solidFill>
                <a:latin typeface="Cambria" charset="0"/>
                <a:ea typeface="Times New Roman" charset="0"/>
              </a:rPr>
              <a:t>Committee</a:t>
            </a:r>
            <a:r>
              <a:rPr kumimoji="0" lang="nl-NL" sz="2000" b="1" i="0" u="none" strike="noStrike" cap="all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Times New Roman" charset="0"/>
              </a:rPr>
              <a:t> P</a:t>
            </a:r>
            <a:endParaRPr lang="nl-NL" sz="2000" cap="all" dirty="0" smtClean="0">
              <a:solidFill>
                <a:srgbClr val="FF0000"/>
              </a:solidFill>
              <a:latin typeface="Times New Roman" charset="0"/>
              <a:ea typeface="Times New Roman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Char char="ü"/>
              <a:tabLst/>
            </a:pPr>
            <a:r>
              <a:rPr kumimoji="0" lang="nl-N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 Subcommittee on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Military 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Procurement</a:t>
            </a:r>
            <a:endParaRPr kumimoji="0" 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26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Characteristics of </a:t>
            </a:r>
            <a:br>
              <a:rPr lang="en-US" dirty="0" smtClean="0"/>
            </a:br>
            <a:r>
              <a:rPr lang="en-US" dirty="0" smtClean="0"/>
              <a:t>the Belgian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Double layered control system: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Specific autonomous institutions control, investigate, report, instigate prosecution of malfeasance in the security sector services</a:t>
            </a:r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r>
              <a:rPr lang="en-US" dirty="0" err="1" smtClean="0"/>
              <a:t>Defence</a:t>
            </a:r>
            <a:r>
              <a:rPr lang="en-US" dirty="0" smtClean="0"/>
              <a:t> is </a:t>
            </a:r>
            <a:r>
              <a:rPr lang="tr-TR" dirty="0" smtClean="0"/>
              <a:t>not</a:t>
            </a:r>
            <a:r>
              <a:rPr lang="en-US" dirty="0" smtClean="0"/>
              <a:t> included in this system</a:t>
            </a:r>
          </a:p>
          <a:p>
            <a:endParaRPr lang="en-US" dirty="0" smtClean="0"/>
          </a:p>
          <a:p>
            <a:r>
              <a:rPr lang="en-US" dirty="0" smtClean="0"/>
              <a:t>The parliament oversees these institutions, not the security services themselves and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Each separate parliament (senate/house) controls one of these two institutions separately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5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Debate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Thank You</a:t>
            </a:r>
          </a:p>
          <a:p>
            <a:pPr algn="ctr">
              <a:buNone/>
            </a:pPr>
            <a:r>
              <a:rPr lang="en-US" sz="3600" dirty="0" smtClean="0"/>
              <a:t>Dank U – Merci</a:t>
            </a:r>
          </a:p>
          <a:p>
            <a:pPr algn="ctr">
              <a:buNone/>
            </a:pPr>
            <a:r>
              <a:rPr lang="en-US" sz="3600" dirty="0" smtClean="0"/>
              <a:t>Teşekkür Ederim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95300"/>
            <a:ext cx="6172200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Am I? Lodewijk VANOOST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476356"/>
            <a:ext cx="6172200" cy="48985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Belgian citizen, born 1953</a:t>
            </a:r>
          </a:p>
          <a:p>
            <a:r>
              <a:rPr lang="en-US" dirty="0" smtClean="0"/>
              <a:t>Agricultural Sciences (1976)</a:t>
            </a:r>
          </a:p>
          <a:p>
            <a:r>
              <a:rPr lang="en-US" dirty="0" smtClean="0"/>
              <a:t>Political Sciences/International Institutions (1993)</a:t>
            </a:r>
          </a:p>
          <a:p>
            <a:r>
              <a:rPr lang="en-US" dirty="0" smtClean="0"/>
              <a:t>Member of the Belgian Federal Parliament (1995-2003) and Deputy Speaker (1999-2003)</a:t>
            </a:r>
          </a:p>
          <a:p>
            <a:r>
              <a:rPr lang="en-US" dirty="0" smtClean="0"/>
              <a:t>Member of the Parliamentary Assembly of the Council of Europe (1999-2003)</a:t>
            </a:r>
          </a:p>
          <a:p>
            <a:r>
              <a:rPr lang="en-US" dirty="0" smtClean="0"/>
              <a:t>International Consultant (since 2005) UN, UNDP, OSCE, USAID, DFID, BTTC … in Kosovo, Serbia, Congo DRC, Benin, Burundi, Niger, Armenia, East Timor</a:t>
            </a:r>
          </a:p>
          <a:p>
            <a:pPr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 Capacity building of parliamentary institutions</a:t>
            </a:r>
          </a:p>
          <a:p>
            <a:pPr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 advice, ideas, good practices, bad practices, suggestions, answer questions … </a:t>
            </a:r>
          </a:p>
          <a:p>
            <a:pPr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 I advice, YOU decide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65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NOT </a:t>
            </a:r>
            <a:br>
              <a:rPr lang="en-US" dirty="0" smtClean="0"/>
            </a:br>
            <a:r>
              <a:rPr lang="en-US" dirty="0" smtClean="0"/>
              <a:t>Parliamentary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The Parliament = NOT a Court of Justice; its aim is: 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charset="2"/>
              <a:buChar char="ü"/>
            </a:pPr>
            <a:r>
              <a:rPr lang="en-US" sz="2000" dirty="0" smtClean="0"/>
              <a:t>to develop policy choices, </a:t>
            </a:r>
          </a:p>
          <a:p>
            <a:pPr>
              <a:buFont typeface="Wingdings" charset="2"/>
              <a:buChar char="ü"/>
            </a:pPr>
            <a:r>
              <a:rPr lang="en-US" sz="2000" dirty="0" smtClean="0"/>
              <a:t>to define priorities, </a:t>
            </a:r>
          </a:p>
          <a:p>
            <a:pPr>
              <a:buFont typeface="Wingdings" charset="2"/>
              <a:buChar char="ü"/>
            </a:pPr>
            <a:r>
              <a:rPr lang="en-US" sz="2000" dirty="0" smtClean="0"/>
              <a:t>to improve performance of the security services, </a:t>
            </a:r>
          </a:p>
          <a:p>
            <a:pPr>
              <a:buFont typeface="Wingdings" charset="2"/>
              <a:buChar char="ü"/>
            </a:pPr>
            <a:r>
              <a:rPr lang="en-US" sz="2000" dirty="0" smtClean="0"/>
              <a:t>to avoid future problems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i="1" dirty="0" smtClean="0">
                <a:sym typeface="Wingdings"/>
              </a:rPr>
              <a:t> Lessons Learned and Recommendations are key conclusions that a parliament can contribute tot the security sector</a:t>
            </a:r>
          </a:p>
          <a:p>
            <a:pPr>
              <a:buNone/>
            </a:pPr>
            <a:endParaRPr lang="en-US" sz="2000" i="1" dirty="0" smtClean="0">
              <a:sym typeface="Wingdings"/>
            </a:endParaRPr>
          </a:p>
          <a:p>
            <a:r>
              <a:rPr lang="en-US" sz="2000" dirty="0" smtClean="0">
                <a:sym typeface="Wingdings"/>
              </a:rPr>
              <a:t>MPs are NO generals, NO police inspectors; they can NOT take over the authority of the security services</a:t>
            </a:r>
          </a:p>
          <a:p>
            <a:endParaRPr lang="en-US" sz="2000" dirty="0" smtClean="0">
              <a:sym typeface="Wingdings"/>
            </a:endParaRPr>
          </a:p>
          <a:p>
            <a:r>
              <a:rPr lang="en-US" sz="2000" dirty="0" smtClean="0">
                <a:sym typeface="Wingdings"/>
              </a:rPr>
              <a:t>MPs are NOT the government- it is </a:t>
            </a:r>
          </a:p>
          <a:p>
            <a:r>
              <a:rPr lang="en-US" sz="2000" dirty="0" smtClean="0">
                <a:sym typeface="Wingdings"/>
              </a:rPr>
              <a:t>the Minister </a:t>
            </a:r>
            <a:r>
              <a:rPr lang="en-US" sz="2000" b="1" dirty="0" smtClean="0">
                <a:sym typeface="Wingdings"/>
              </a:rPr>
              <a:t>DECIDES</a:t>
            </a:r>
            <a:r>
              <a:rPr lang="en-US" sz="2000" dirty="0" smtClean="0">
                <a:sym typeface="Wingdings"/>
              </a:rPr>
              <a:t> (and maintains political responsibility), </a:t>
            </a:r>
          </a:p>
          <a:p>
            <a:r>
              <a:rPr lang="en-US" sz="2000" dirty="0" smtClean="0">
                <a:sym typeface="Wingdings"/>
              </a:rPr>
              <a:t>the parliament </a:t>
            </a:r>
            <a:r>
              <a:rPr lang="en-US" sz="2000" b="1" dirty="0" smtClean="0">
                <a:sym typeface="Wingdings"/>
              </a:rPr>
              <a:t>OVERSEES</a:t>
            </a:r>
            <a:r>
              <a:rPr lang="en-US" sz="2000" dirty="0" smtClean="0">
                <a:sym typeface="Wingdings"/>
              </a:rPr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Legal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Law of 18 July 1991 for the regulation of oversight of Police and Intelligence Services and for the Coordination Institute for Threat Analysis</a:t>
            </a:r>
          </a:p>
          <a:p>
            <a:pPr algn="ctr">
              <a:buNone/>
            </a:pPr>
            <a:r>
              <a:rPr lang="en-US" dirty="0" smtClean="0"/>
              <a:t>(as amended and reorganized on 1 April 2011)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full </a:t>
            </a:r>
            <a:r>
              <a:rPr lang="en-US" dirty="0" err="1" smtClean="0"/>
              <a:t>dutch</a:t>
            </a:r>
            <a:r>
              <a:rPr lang="en-US" dirty="0" smtClean="0"/>
              <a:t> / </a:t>
            </a:r>
            <a:r>
              <a:rPr lang="en-US" dirty="0" err="1" smtClean="0"/>
              <a:t>french</a:t>
            </a:r>
            <a:r>
              <a:rPr lang="en-US" dirty="0" smtClean="0"/>
              <a:t> text of the law, see</a:t>
            </a:r>
          </a:p>
          <a:p>
            <a:pPr>
              <a:buNone/>
            </a:pPr>
            <a:r>
              <a:rPr lang="en-US" b="1" dirty="0" smtClean="0">
                <a:hlinkClick r:id="rId2"/>
              </a:rPr>
              <a:t>http://www.comitep.be/NL/Wet-Loi.pdf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nl-NL" sz="3200" b="1" cap="none" dirty="0" err="1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Autonomous</a:t>
            </a:r>
            <a:r>
              <a:rPr lang="nl-NL" sz="3200" b="1" cap="none" dirty="0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 </a:t>
            </a:r>
            <a:r>
              <a:rPr lang="nl-NL" sz="3200" b="1" cap="none" dirty="0" err="1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institutions</a:t>
            </a:r>
            <a:r>
              <a:rPr lang="nl-NL" sz="3200" b="1" cap="none" dirty="0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 </a:t>
            </a:r>
            <a:r>
              <a:rPr lang="nl-NL" sz="3200" b="1" cap="none" dirty="0" err="1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for</a:t>
            </a:r>
            <a:r>
              <a:rPr lang="nl-NL" sz="3200" b="1" cap="none" dirty="0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 </a:t>
            </a:r>
            <a:r>
              <a:rPr lang="nl-NL" sz="3200" b="1" cap="none" dirty="0" err="1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supervision</a:t>
            </a:r>
            <a:r>
              <a:rPr lang="nl-NL" sz="3200" b="1" cap="none" dirty="0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 of the </a:t>
            </a:r>
            <a:r>
              <a:rPr lang="nl-NL" sz="3200" b="1" cap="none" dirty="0" err="1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security</a:t>
            </a:r>
            <a:r>
              <a:rPr lang="nl-NL" sz="3200" b="1" cap="none" dirty="0" smtClean="0">
                <a:solidFill>
                  <a:schemeClr val="tx1"/>
                </a:solidFill>
                <a:latin typeface="Cambria" charset="0"/>
                <a:ea typeface="Times New Roman" charset="0"/>
              </a:rPr>
              <a:t>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457200" y="1600200"/>
            <a:ext cx="7467600" cy="4873752"/>
          </a:xfrm>
          <a:prstGeom prst="roundRect">
            <a:avLst>
              <a:gd name="adj" fmla="val 16667"/>
            </a:avLst>
          </a:prstGeom>
          <a:solidFill>
            <a:srgbClr val="EEECE1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blurRad="63500" dist="29783" dir="3885598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sz="2400" dirty="0" smtClean="0">
              <a:latin typeface="Cambria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Permanent 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for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Control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of the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Police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Services = </a:t>
            </a:r>
            <a:r>
              <a:rPr kumimoji="0" 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sz="2400" dirty="0" smtClean="0">
              <a:latin typeface="Times New Roman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Permanent 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for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Control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of the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Intelligence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Services 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= </a:t>
            </a:r>
            <a:r>
              <a:rPr kumimoji="0" 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sz="2400" dirty="0" smtClean="0">
              <a:latin typeface="Times New Roman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Committee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for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the </a:t>
            </a:r>
            <a:r>
              <a:rPr kumimoji="0" lang="nl-N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Protection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of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Privacy</a:t>
            </a:r>
            <a:endParaRPr lang="nl-NL" sz="2400" dirty="0" smtClean="0">
              <a:latin typeface="Times New Roman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Federal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Ombudsman</a:t>
            </a:r>
            <a:endParaRPr lang="nl-NL" sz="2400" dirty="0" smtClean="0">
              <a:latin typeface="Times New Roman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nl-N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</a:rPr>
              <a:t> </a:t>
            </a:r>
            <a:r>
              <a:rPr kumimoji="0" lang="nl-N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Inspector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-General</a:t>
            </a:r>
            <a:r>
              <a:rPr kumimoji="0" 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 of the </a:t>
            </a:r>
            <a:r>
              <a:rPr kumimoji="0" lang="nl-N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Times New Roman" charset="0"/>
              </a:rPr>
              <a:t>Police</a:t>
            </a:r>
            <a:endParaRPr kumimoji="0" 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Establisment</a:t>
            </a:r>
            <a:r>
              <a:rPr lang="en-US" dirty="0" smtClean="0"/>
              <a:t> of two permanent </a:t>
            </a:r>
            <a:r>
              <a:rPr lang="tr-TR" dirty="0" smtClean="0"/>
              <a:t>autonomous </a:t>
            </a:r>
            <a:r>
              <a:rPr lang="en-US" dirty="0" smtClean="0"/>
              <a:t>control institutions</a:t>
            </a:r>
            <a:r>
              <a:rPr lang="tr-TR" dirty="0" smtClean="0"/>
              <a:t> wıtın the polıce and the ıntellıgence servıces</a:t>
            </a:r>
            <a:endParaRPr lang="en-US" dirty="0" smtClean="0"/>
          </a:p>
          <a:p>
            <a:r>
              <a:rPr lang="en-US" dirty="0" smtClean="0"/>
              <a:t>Guarantee respect for constitutional rights of persons (both civilians AND members of the security services)</a:t>
            </a:r>
          </a:p>
          <a:p>
            <a:r>
              <a:rPr lang="en-US" dirty="0" smtClean="0"/>
              <a:t>Provision of Investigative Services </a:t>
            </a:r>
            <a:r>
              <a:rPr lang="en-US" dirty="0" err="1" smtClean="0"/>
              <a:t>atached</a:t>
            </a:r>
            <a:r>
              <a:rPr lang="en-US" dirty="0" smtClean="0"/>
              <a:t> to these institutions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Articles 4 to 27</a:t>
            </a:r>
            <a:br>
              <a:rPr lang="en-US" dirty="0" smtClean="0"/>
            </a:br>
            <a:r>
              <a:rPr lang="en-US" dirty="0" smtClean="0"/>
              <a:t>Mandate of Committee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Five members + one secretary</a:t>
            </a:r>
          </a:p>
          <a:p>
            <a:r>
              <a:rPr lang="en-US" dirty="0" smtClean="0"/>
              <a:t>Belgian citizen</a:t>
            </a:r>
          </a:p>
          <a:p>
            <a:r>
              <a:rPr lang="en-US" dirty="0" smtClean="0"/>
              <a:t>Full possession of all civil rights</a:t>
            </a:r>
          </a:p>
          <a:p>
            <a:r>
              <a:rPr lang="en-US" dirty="0" smtClean="0"/>
              <a:t>35 years of age</a:t>
            </a:r>
          </a:p>
          <a:p>
            <a:r>
              <a:rPr lang="en-US" dirty="0" smtClean="0"/>
              <a:t>Reside in Belgium</a:t>
            </a:r>
          </a:p>
          <a:p>
            <a:r>
              <a:rPr lang="en-US" dirty="0" smtClean="0"/>
              <a:t>Relevant experience of 7 years minimum</a:t>
            </a:r>
          </a:p>
          <a:p>
            <a:r>
              <a:rPr lang="en-US" dirty="0" smtClean="0"/>
              <a:t>Security clearance</a:t>
            </a:r>
          </a:p>
          <a:p>
            <a:r>
              <a:rPr lang="en-US" dirty="0" smtClean="0"/>
              <a:t>Six year term, renewable</a:t>
            </a:r>
          </a:p>
          <a:p>
            <a:r>
              <a:rPr lang="en-US" dirty="0" smtClean="0"/>
              <a:t>No other mandates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Articles 27 to 52</a:t>
            </a:r>
            <a:br>
              <a:rPr lang="en-US" dirty="0" smtClean="0"/>
            </a:br>
            <a:r>
              <a:rPr lang="en-US" dirty="0" smtClean="0"/>
              <a:t>Mandate of Committee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Same composition as Committee P</a:t>
            </a:r>
          </a:p>
          <a:p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dirty="0" smtClean="0"/>
              <a:t>They can not be a member of the other Committee</a:t>
            </a:r>
          </a:p>
          <a:p>
            <a:endParaRPr lang="en-US" dirty="0" smtClean="0"/>
          </a:p>
          <a:p>
            <a:r>
              <a:rPr lang="en-US" dirty="0" smtClean="0"/>
              <a:t>Experience relevant to Intelligence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Articles 56 to 66</a:t>
            </a:r>
            <a:br>
              <a:rPr lang="en-US" dirty="0" smtClean="0"/>
            </a:br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Such as : methodology of handling sensitive/secret material/data …</a:t>
            </a:r>
          </a:p>
          <a:p>
            <a:r>
              <a:rPr lang="en-US" dirty="0" smtClean="0"/>
              <a:t>Procedures for protection of confidentiality of testimonies, affidavits, declarations, …</a:t>
            </a:r>
          </a:p>
          <a:p>
            <a:endParaRPr lang="en-US" dirty="0" smtClean="0"/>
          </a:p>
          <a:p>
            <a:r>
              <a:rPr lang="en-US" b="1" dirty="0" smtClean="0"/>
              <a:t>Procedures for reporting to Parliament: yearly report/participation to hearings/information/answers to specific questions …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78</TotalTime>
  <Words>573</Words>
  <Application>Microsoft Office PowerPoint</Application>
  <PresentationFormat>Ekran Gösterisi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Oriel</vt:lpstr>
      <vt:lpstr>Parliamentary Oversight of the Security Sector: The BELGIAN System</vt:lpstr>
      <vt:lpstr>Who Am I? Lodewijk VANOOST</vt:lpstr>
      <vt:lpstr>What is NOT  Parliamentary Oversight</vt:lpstr>
      <vt:lpstr>Legal Framework</vt:lpstr>
      <vt:lpstr>Autonomous institutions for supervision of the security sector</vt:lpstr>
      <vt:lpstr>Article 1.</vt:lpstr>
      <vt:lpstr>Articles 4 to 27 Mandate of Committee P</vt:lpstr>
      <vt:lpstr>Articles 27 to 52 Mandate of Committee I</vt:lpstr>
      <vt:lpstr>Articles 56 to 66 Procedures</vt:lpstr>
      <vt:lpstr>Legislative Institutions Federal Parliament</vt:lpstr>
      <vt:lpstr>Characteristics of  the Belgian System</vt:lpstr>
      <vt:lpstr>Questions and Answers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Lode Vanoost</dc:creator>
  <cp:lastModifiedBy>Asus</cp:lastModifiedBy>
  <cp:revision>8</cp:revision>
  <dcterms:created xsi:type="dcterms:W3CDTF">2013-03-26T16:45:16Z</dcterms:created>
  <dcterms:modified xsi:type="dcterms:W3CDTF">2013-04-05T18:27:44Z</dcterms:modified>
</cp:coreProperties>
</file>