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5" r:id="rId4"/>
    <p:sldId id="258" r:id="rId5"/>
    <p:sldId id="259" r:id="rId6"/>
    <p:sldId id="260" r:id="rId7"/>
    <p:sldId id="266" r:id="rId8"/>
    <p:sldId id="262" r:id="rId9"/>
    <p:sldId id="263" r:id="rId10"/>
    <p:sldId id="261" r:id="rId11"/>
    <p:sldId id="264" r:id="rId12"/>
    <p:sldId id="265" r:id="rId13"/>
    <p:sldId id="267" r:id="rId14"/>
    <p:sldId id="276" r:id="rId15"/>
    <p:sldId id="277" r:id="rId16"/>
    <p:sldId id="269" r:id="rId17"/>
    <p:sldId id="270" r:id="rId18"/>
    <p:sldId id="271" r:id="rId19"/>
    <p:sldId id="273" r:id="rId20"/>
    <p:sldId id="282" r:id="rId21"/>
    <p:sldId id="280" r:id="rId22"/>
    <p:sldId id="278"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A099E-197B-44EF-9562-5C11D4AD6629}" type="datetimeFigureOut">
              <a:rPr lang="tr-TR" smtClean="0"/>
              <a:pPr/>
              <a:t>24.06.2014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A69A3F-8CDB-4266-8761-C84240FBEBF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smtClean="0">
                <a:solidFill>
                  <a:schemeClr val="tx1"/>
                </a:solidFill>
                <a:latin typeface="+mn-lt"/>
                <a:ea typeface="+mn-ea"/>
                <a:cs typeface="+mn-cs"/>
              </a:rPr>
              <a:t>Özel Güvenlik Görevlileri; Genel kolluğun sorumluluğunda bulunan ve özel güvenlik komisyonunun kendisine tanıdığı alanda, daha çok suç önleme faaliyeti yapmakla görevlidir.</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Sadece özel güvenlik alanı sınırları içerisinde görevli ve yetkilidir. Yetkileri; suçüstü halinde herkesin kullanabileceği türden yetkilerdir. </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Yapmış olduğu tüm arama ve kontrolleri, elektronik sistem ve cihazlarla yapmak zorundadır, elle arama yapamaz.</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Toplu ulaşım yerlerinde ve kültürel ve sosyal etkinliklerde kimlik sorabilir.</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Görev alanında meydana gelen adli olaylara müdahale eder; gerektiğinde zor kullanır (Medeni Kanun Md.981, Borçlar Kanunu Md.52, TCK Md.24-25, CMK Md.90)</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Olay yerini, sanık, tanık ve mağdurları muhafaza eder; genel kolluğun olay yerine intikali ile genel kolluğun emrine girer.</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B0A69A3F-8CDB-4266-8761-C84240FBEBF0}"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24.06.2014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24.06.2014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24.06.2014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24.06.2014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24.06.2014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Word_97_-_2003_Belgesi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egm.gov.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260648"/>
            <a:ext cx="8568952" cy="6192688"/>
          </a:xfrm>
        </p:spPr>
        <p:txBody>
          <a:bodyPr/>
          <a:lstStyle/>
          <a:p>
            <a:endParaRPr lang="tr-TR" b="1" dirty="0" smtClean="0"/>
          </a:p>
          <a:p>
            <a:endParaRPr lang="tr-TR" b="1" dirty="0" smtClean="0"/>
          </a:p>
          <a:p>
            <a:r>
              <a:rPr lang="tr-TR" sz="3600" b="1" dirty="0" smtClean="0"/>
              <a:t>TÜRKİYE’DE ÖZEL GÜVENLİK MEVZUATI </a:t>
            </a:r>
          </a:p>
          <a:p>
            <a:endParaRPr lang="tr-TR" b="1" dirty="0" smtClean="0"/>
          </a:p>
          <a:p>
            <a:r>
              <a:rPr lang="tr-TR" b="1" dirty="0" smtClean="0"/>
              <a:t>25 Haziran 2014-İzmir</a:t>
            </a:r>
          </a:p>
          <a:p>
            <a:endParaRPr lang="tr-TR" b="1" dirty="0" smtClean="0"/>
          </a:p>
          <a:p>
            <a:r>
              <a:rPr lang="tr-TR" b="1" dirty="0" smtClean="0"/>
              <a:t>Yusuf Vehbi DALDA</a:t>
            </a:r>
          </a:p>
          <a:p>
            <a:r>
              <a:rPr lang="tr-TR" b="1" dirty="0" smtClean="0"/>
              <a:t>Güvenlik ve Eğitim Uzmanı</a:t>
            </a:r>
          </a:p>
          <a:p>
            <a:r>
              <a:rPr lang="tr-TR" b="1" dirty="0" smtClean="0"/>
              <a:t>UNDP Danışmanı </a:t>
            </a:r>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EK ÖNLEMLER</a:t>
            </a:r>
            <a:endParaRPr lang="tr-TR" dirty="0"/>
          </a:p>
        </p:txBody>
      </p:sp>
      <p:sp>
        <p:nvSpPr>
          <p:cNvPr id="3" name="2 İçerik Yer Tutucusu"/>
          <p:cNvSpPr>
            <a:spLocks noGrp="1"/>
          </p:cNvSpPr>
          <p:nvPr>
            <p:ph idx="1"/>
          </p:nvPr>
        </p:nvSpPr>
        <p:spPr>
          <a:xfrm>
            <a:off x="251520" y="1124744"/>
            <a:ext cx="8640960" cy="5472608"/>
          </a:xfrm>
        </p:spPr>
        <p:txBody>
          <a:bodyPr>
            <a:normAutofit fontScale="85000" lnSpcReduction="20000"/>
          </a:bodyPr>
          <a:lstStyle/>
          <a:p>
            <a:pPr algn="just">
              <a:buNone/>
            </a:pPr>
            <a:r>
              <a:rPr lang="tr-TR" dirty="0" smtClean="0"/>
              <a:t>    Mülkî idare amirleri havalimanı, liman, gümrük, gar ve istasyon gibi yerler ile spor müsabakalarının, sahne  gösterilerinin ve benzeri etkinliklerin yapıldığı yerlerdeki özel güvenlik tedbirlerini denetlemeye ve kamu güvenliğinin gerektirdiği hallerde ek önlemler aldırmaya yetkilidir.</a:t>
            </a:r>
          </a:p>
          <a:p>
            <a:pPr algn="just">
              <a:buNone/>
            </a:pPr>
            <a:r>
              <a:rPr lang="tr-TR" dirty="0" smtClean="0"/>
              <a:t>    </a:t>
            </a:r>
          </a:p>
          <a:p>
            <a:pPr algn="just">
              <a:buNone/>
            </a:pPr>
            <a:r>
              <a:rPr lang="tr-TR" dirty="0" smtClean="0"/>
              <a:t>    Kamu güvenliğinin sağlanması yönünden 5442 sayılı İl İdaresi Kanunu ile vali ve kaymakamlara verilen yetkiler     saklıdır. </a:t>
            </a:r>
          </a:p>
          <a:p>
            <a:pPr algn="just">
              <a:buNone/>
            </a:pPr>
            <a:r>
              <a:rPr lang="tr-TR" dirty="0" smtClean="0"/>
              <a:t>    </a:t>
            </a:r>
          </a:p>
          <a:p>
            <a:pPr algn="just">
              <a:buNone/>
            </a:pPr>
            <a:r>
              <a:rPr lang="tr-TR" dirty="0" smtClean="0"/>
              <a:t>    Bu yetkilerin kullanılması durumunda özel güvenlik birimi ve özel güvenlik personeli mülkî idare amirinin ve genel kolluk amirinin emirlerini yerine getirmek zorundadır</a:t>
            </a:r>
            <a:endParaRPr lang="tr-TR" b="1" dirty="0" smtClean="0"/>
          </a:p>
          <a:p>
            <a:pPr algn="just">
              <a:buNone/>
            </a:pPr>
            <a:r>
              <a:rPr lang="tr-TR" b="1" dirty="0" smtClean="0"/>
              <a:t>   </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t>SİLAH BULUNDURMA VE TAŞIMA YETKİSİ</a:t>
            </a:r>
            <a:r>
              <a:rPr lang="tr-TR" dirty="0" smtClean="0"/>
              <a:t/>
            </a:r>
            <a:br>
              <a:rPr lang="tr-TR" dirty="0" smtClean="0"/>
            </a:br>
            <a:endParaRPr lang="tr-TR" dirty="0"/>
          </a:p>
        </p:txBody>
      </p:sp>
      <p:sp>
        <p:nvSpPr>
          <p:cNvPr id="3" name="2 İçerik Yer Tutucusu"/>
          <p:cNvSpPr>
            <a:spLocks noGrp="1"/>
          </p:cNvSpPr>
          <p:nvPr>
            <p:ph idx="1"/>
          </p:nvPr>
        </p:nvSpPr>
        <p:spPr>
          <a:xfrm>
            <a:off x="457200" y="764704"/>
            <a:ext cx="8229600" cy="5760640"/>
          </a:xfrm>
        </p:spPr>
        <p:txBody>
          <a:bodyPr>
            <a:normAutofit fontScale="92500" lnSpcReduction="20000"/>
          </a:bodyPr>
          <a:lstStyle/>
          <a:p>
            <a:pPr>
              <a:buNone/>
            </a:pPr>
            <a:r>
              <a:rPr lang="tr-TR" dirty="0" smtClean="0"/>
              <a:t>    Silah bulundurma ve taşıma komisyon kararıyla belirlenir</a:t>
            </a:r>
            <a:r>
              <a:rPr lang="tr-TR" b="1" dirty="0" smtClean="0"/>
              <a:t>. </a:t>
            </a:r>
            <a:endParaRPr lang="tr-TR" dirty="0" smtClean="0"/>
          </a:p>
          <a:p>
            <a:pPr lvl="0"/>
            <a:r>
              <a:rPr lang="tr-TR" dirty="0" smtClean="0"/>
              <a:t>Eğitim ve Öğretim Kurumları,</a:t>
            </a:r>
          </a:p>
          <a:p>
            <a:pPr lvl="0"/>
            <a:r>
              <a:rPr lang="tr-TR" dirty="0" smtClean="0"/>
              <a:t>Sağlık Tesisleri,</a:t>
            </a:r>
          </a:p>
          <a:p>
            <a:pPr lvl="0"/>
            <a:r>
              <a:rPr lang="tr-TR" dirty="0" smtClean="0"/>
              <a:t>Talih Oyunları İşletmeleri,</a:t>
            </a:r>
          </a:p>
          <a:p>
            <a:pPr lvl="0"/>
            <a:r>
              <a:rPr lang="tr-TR" dirty="0" smtClean="0"/>
              <a:t>İçkili Yerlerde silahlı görevli çalıştırılmasına izin verilmez.</a:t>
            </a:r>
          </a:p>
          <a:p>
            <a:endParaRPr lang="tr-TR" dirty="0" smtClean="0"/>
          </a:p>
          <a:p>
            <a:pPr>
              <a:buNone/>
            </a:pPr>
            <a:r>
              <a:rPr lang="tr-TR" dirty="0" smtClean="0"/>
              <a:t>Ayrıca, </a:t>
            </a:r>
          </a:p>
          <a:p>
            <a:pPr lvl="0"/>
            <a:r>
              <a:rPr lang="tr-TR" dirty="0" smtClean="0"/>
              <a:t>Özel toplantılar,</a:t>
            </a:r>
          </a:p>
          <a:p>
            <a:pPr lvl="0"/>
            <a:r>
              <a:rPr lang="tr-TR" dirty="0" smtClean="0"/>
              <a:t>Spor müsabakaları, </a:t>
            </a:r>
          </a:p>
          <a:p>
            <a:pPr lvl="0"/>
            <a:r>
              <a:rPr lang="tr-TR" dirty="0" smtClean="0"/>
              <a:t>Sahne gösterileri ve benzeri etkinliklerde silahlı olarak görev yapamazlar.</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ÖZEL GÜVENLİK GÖREVLERİNDE ARANACAK ŞARTLAR</a:t>
            </a:r>
            <a:r>
              <a:rPr lang="tr-TR" sz="2800" dirty="0" smtClean="0"/>
              <a:t/>
            </a:r>
            <a:br>
              <a:rPr lang="tr-TR" sz="2800" dirty="0" smtClean="0"/>
            </a:br>
            <a:endParaRPr lang="tr-TR" sz="2800" dirty="0"/>
          </a:p>
        </p:txBody>
      </p:sp>
      <p:sp>
        <p:nvSpPr>
          <p:cNvPr id="3" name="2 İçerik Yer Tutucusu"/>
          <p:cNvSpPr>
            <a:spLocks noGrp="1"/>
          </p:cNvSpPr>
          <p:nvPr>
            <p:ph idx="1"/>
          </p:nvPr>
        </p:nvSpPr>
        <p:spPr>
          <a:xfrm>
            <a:off x="457200" y="908720"/>
            <a:ext cx="8229600" cy="5217443"/>
          </a:xfrm>
        </p:spPr>
        <p:txBody>
          <a:bodyPr>
            <a:normAutofit fontScale="92500" lnSpcReduction="10000"/>
          </a:bodyPr>
          <a:lstStyle/>
          <a:p>
            <a:pPr lvl="0"/>
            <a:r>
              <a:rPr lang="tr-TR" dirty="0" smtClean="0"/>
              <a:t>TC vatandaşı olma,</a:t>
            </a:r>
          </a:p>
          <a:p>
            <a:pPr lvl="0"/>
            <a:r>
              <a:rPr lang="tr-TR" dirty="0" smtClean="0"/>
              <a:t>Silahsız görev yapacaklar için 8 yıllık ortaöğretim, silahlı görev yapacaklar için lise/dengi okul mezunu olma,</a:t>
            </a:r>
          </a:p>
          <a:p>
            <a:pPr lvl="0"/>
            <a:r>
              <a:rPr lang="tr-TR" dirty="0" smtClean="0"/>
              <a:t>18 yaşını doldurmuş olma, </a:t>
            </a:r>
            <a:r>
              <a:rPr lang="tr-TR" dirty="0" smtClean="0">
                <a:solidFill>
                  <a:srgbClr val="0070C0"/>
                </a:solidFill>
              </a:rPr>
              <a:t>(Silahlı görev için 21 yaş)</a:t>
            </a:r>
          </a:p>
          <a:p>
            <a:pPr lvl="0"/>
            <a:r>
              <a:rPr lang="tr-TR" dirty="0" smtClean="0"/>
              <a:t>Adli sicilin temiz olması,</a:t>
            </a:r>
          </a:p>
          <a:p>
            <a:pPr lvl="0"/>
            <a:r>
              <a:rPr lang="tr-TR" dirty="0" smtClean="0"/>
              <a:t>Görevin </a:t>
            </a:r>
            <a:r>
              <a:rPr lang="tr-TR" dirty="0" smtClean="0"/>
              <a:t>yapılmasına </a:t>
            </a:r>
            <a:r>
              <a:rPr lang="tr-TR" dirty="0" smtClean="0"/>
              <a:t>engel olabilecek vücut ve akıl sağlığı ile özürlü bulunmama,</a:t>
            </a:r>
          </a:p>
          <a:p>
            <a:pPr lvl="0"/>
            <a:r>
              <a:rPr lang="tr-TR" dirty="0" smtClean="0"/>
              <a:t>Özel Güvenlik Temel eğitimini başarıyla tamamlamış olma şartları aranır.</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ÖZEL GÜVENLİK EĞİTİMİ</a:t>
            </a:r>
            <a:r>
              <a:rPr lang="tr-TR" dirty="0" smtClean="0"/>
              <a:t/>
            </a:r>
            <a:br>
              <a:rPr lang="tr-TR" dirty="0" smtClean="0"/>
            </a:br>
            <a:endParaRPr lang="tr-TR" dirty="0"/>
          </a:p>
        </p:txBody>
      </p:sp>
      <p:sp>
        <p:nvSpPr>
          <p:cNvPr id="3" name="2 İçerik Yer Tutucusu"/>
          <p:cNvSpPr>
            <a:spLocks noGrp="1"/>
          </p:cNvSpPr>
          <p:nvPr>
            <p:ph idx="1"/>
          </p:nvPr>
        </p:nvSpPr>
        <p:spPr>
          <a:xfrm>
            <a:off x="457200" y="764704"/>
            <a:ext cx="8435280" cy="5832648"/>
          </a:xfrm>
        </p:spPr>
        <p:txBody>
          <a:bodyPr>
            <a:normAutofit fontScale="85000" lnSpcReduction="20000"/>
          </a:bodyPr>
          <a:lstStyle/>
          <a:p>
            <a:pPr algn="just"/>
            <a:r>
              <a:rPr lang="tr-TR" dirty="0" smtClean="0"/>
              <a:t>Özel güvenlik görevlileri ve yöneticilerinden silahlı çalışanlar </a:t>
            </a:r>
            <a:r>
              <a:rPr lang="tr-TR" b="1" dirty="0" smtClean="0"/>
              <a:t>120,</a:t>
            </a:r>
            <a:r>
              <a:rPr lang="tr-TR" dirty="0" smtClean="0"/>
              <a:t> silahsız görev yapacaklar </a:t>
            </a:r>
            <a:r>
              <a:rPr lang="tr-TR" b="1" dirty="0" smtClean="0"/>
              <a:t>100 </a:t>
            </a:r>
            <a:r>
              <a:rPr lang="tr-TR" dirty="0" smtClean="0"/>
              <a:t>saat </a:t>
            </a:r>
            <a:r>
              <a:rPr lang="tr-TR" b="1" dirty="0" smtClean="0"/>
              <a:t>zorunlu </a:t>
            </a:r>
            <a:r>
              <a:rPr lang="tr-TR" dirty="0" smtClean="0"/>
              <a:t>özel güvenlik temel eğitimi alırlar.</a:t>
            </a:r>
          </a:p>
          <a:p>
            <a:pPr algn="just"/>
            <a:r>
              <a:rPr lang="tr-TR" dirty="0" smtClean="0"/>
              <a:t>Her beş yılda, silahlı görev yapacaklar </a:t>
            </a:r>
            <a:r>
              <a:rPr lang="tr-TR" b="1" dirty="0" smtClean="0"/>
              <a:t>60</a:t>
            </a:r>
            <a:r>
              <a:rPr lang="tr-TR" dirty="0" smtClean="0"/>
              <a:t>, silahsız görev yapacaklar </a:t>
            </a:r>
            <a:r>
              <a:rPr lang="tr-TR" b="1" dirty="0" smtClean="0"/>
              <a:t>50</a:t>
            </a:r>
            <a:r>
              <a:rPr lang="tr-TR" dirty="0" smtClean="0"/>
              <a:t> saat </a:t>
            </a:r>
            <a:r>
              <a:rPr lang="tr-TR" b="1" dirty="0" smtClean="0"/>
              <a:t>zorunlu </a:t>
            </a:r>
            <a:r>
              <a:rPr lang="tr-TR" dirty="0" smtClean="0"/>
              <a:t>“Yenileme eğitimi “ alırlar.</a:t>
            </a:r>
          </a:p>
          <a:p>
            <a:pPr algn="just"/>
            <a:r>
              <a:rPr lang="tr-TR" dirty="0" smtClean="0"/>
              <a:t>Ayrıca, Üniversitelerde 2 yıllık “Özel Güvenlik ve Koruma Programları” bulunan MYO mezunları da bu alanda hizmet verirler. (Halen 20’den fazla Devlet ve Vakıf Üniversitede MYO mevcuttur)</a:t>
            </a:r>
          </a:p>
          <a:p>
            <a:pPr lvl="0" algn="just"/>
            <a:r>
              <a:rPr lang="tr-TR" dirty="0" smtClean="0"/>
              <a:t>Özel güvenlik eğitimlerinde kullanılan ders kitaplarının Emniyet Genel Müdürlüğünden tavsiye edilmesi gerekmektedir.</a:t>
            </a:r>
          </a:p>
          <a:p>
            <a:pPr lvl="0" algn="just"/>
            <a:r>
              <a:rPr lang="tr-TR" dirty="0" smtClean="0"/>
              <a:t>Özel güvenlik eğitmenleri 4 yıllık yüksek okulu mezunu, belli süre deneyimi olan ve kendi alanlarında uzman, sertifikalı kişilerden olmalıdır.</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normAutofit/>
          </a:bodyPr>
          <a:lstStyle/>
          <a:p>
            <a:r>
              <a:rPr lang="tr-TR" sz="2400" b="1" dirty="0" smtClean="0"/>
              <a:t>ÖZEL GÜVENLİK TEMEL EĞİTİM PROGRAMI</a:t>
            </a:r>
            <a:endParaRPr lang="tr-TR" sz="2400" dirty="0"/>
          </a:p>
        </p:txBody>
      </p:sp>
      <p:graphicFrame>
        <p:nvGraphicFramePr>
          <p:cNvPr id="4" name="3 İçerik Yer Tutucusu"/>
          <p:cNvGraphicFramePr>
            <a:graphicFrameLocks noGrp="1"/>
          </p:cNvGraphicFramePr>
          <p:nvPr>
            <p:ph idx="1"/>
          </p:nvPr>
        </p:nvGraphicFramePr>
        <p:xfrm>
          <a:off x="323527" y="836615"/>
          <a:ext cx="8568951" cy="5670848"/>
        </p:xfrm>
        <a:graphic>
          <a:graphicData uri="http://schemas.openxmlformats.org/drawingml/2006/table">
            <a:tbl>
              <a:tblPr firstRow="1" bandRow="1">
                <a:tableStyleId>{7DF18680-E054-41AD-8BC1-D1AEF772440D}</a:tableStyleId>
              </a:tblPr>
              <a:tblGrid>
                <a:gridCol w="504057"/>
                <a:gridCol w="4680520"/>
                <a:gridCol w="3384374"/>
              </a:tblGrid>
              <a:tr h="360137">
                <a:tc>
                  <a:txBody>
                    <a:bodyPr/>
                    <a:lstStyle/>
                    <a:p>
                      <a:pPr algn="ctr">
                        <a:lnSpc>
                          <a:spcPct val="115000"/>
                        </a:lnSpc>
                        <a:spcAft>
                          <a:spcPts val="0"/>
                        </a:spcAft>
                      </a:pPr>
                      <a:r>
                        <a:rPr lang="tr-TR" sz="1100" b="1" dirty="0">
                          <a:latin typeface="Calibri"/>
                          <a:ea typeface="Calibri"/>
                          <a:cs typeface="Times New Roman"/>
                        </a:rPr>
                        <a:t>SR NR</a:t>
                      </a: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pPr>
                      <a:r>
                        <a:rPr lang="tr-TR" sz="1100" b="1">
                          <a:latin typeface="Calibri"/>
                          <a:ea typeface="Calibri"/>
                          <a:cs typeface="Times New Roman"/>
                        </a:rPr>
                        <a:t>DERSİN ADI </a:t>
                      </a:r>
                      <a:endParaRPr lang="tr-TR" sz="1100">
                        <a:latin typeface="Calibri"/>
                        <a:ea typeface="Calibri"/>
                        <a:cs typeface="Times New Roman"/>
                      </a:endParaRPr>
                    </a:p>
                  </a:txBody>
                  <a:tcPr marL="68580" marR="68580" marT="0" marB="0"/>
                </a:tc>
                <a:tc>
                  <a:txBody>
                    <a:bodyPr/>
                    <a:lstStyle/>
                    <a:p>
                      <a:pPr algn="ctr">
                        <a:lnSpc>
                          <a:spcPct val="115000"/>
                        </a:lnSpc>
                        <a:spcAft>
                          <a:spcPts val="0"/>
                        </a:spcAft>
                      </a:pPr>
                      <a:r>
                        <a:rPr lang="tr-TR" sz="1100" b="1" dirty="0">
                          <a:latin typeface="Calibri"/>
                          <a:ea typeface="Calibri"/>
                          <a:cs typeface="Times New Roman"/>
                        </a:rPr>
                        <a:t>SÜRE</a:t>
                      </a:r>
                      <a:endParaRPr lang="tr-TR" sz="1100" dirty="0">
                        <a:latin typeface="Calibri"/>
                        <a:ea typeface="Calibri"/>
                        <a:cs typeface="Times New Roman"/>
                      </a:endParaRPr>
                    </a:p>
                  </a:txBody>
                  <a:tcPr marL="68580" marR="68580" marT="0" marB="0"/>
                </a:tc>
              </a:tr>
              <a:tr h="297118">
                <a:tc>
                  <a:txBody>
                    <a:bodyPr/>
                    <a:lstStyle/>
                    <a:p>
                      <a:pPr algn="ctr">
                        <a:lnSpc>
                          <a:spcPct val="115000"/>
                        </a:lnSpc>
                        <a:spcAft>
                          <a:spcPts val="0"/>
                        </a:spcAft>
                      </a:pPr>
                      <a:r>
                        <a:rPr lang="tr-TR" sz="1200" b="1" dirty="0">
                          <a:latin typeface="Calibri"/>
                          <a:ea typeface="Calibri"/>
                          <a:cs typeface="Times New Roman"/>
                        </a:rPr>
                        <a:t>1</a:t>
                      </a:r>
                    </a:p>
                  </a:txBody>
                  <a:tcPr marL="68580" marR="68580" marT="0" marB="0"/>
                </a:tc>
                <a:tc>
                  <a:txBody>
                    <a:bodyPr/>
                    <a:lstStyle/>
                    <a:p>
                      <a:pPr algn="just">
                        <a:lnSpc>
                          <a:spcPct val="115000"/>
                        </a:lnSpc>
                        <a:spcAft>
                          <a:spcPts val="0"/>
                        </a:spcAft>
                      </a:pPr>
                      <a:r>
                        <a:rPr lang="tr-TR" sz="1200" b="1" dirty="0">
                          <a:latin typeface="Calibri"/>
                          <a:ea typeface="Calibri"/>
                          <a:cs typeface="Times New Roman"/>
                        </a:rPr>
                        <a:t>ÖZEL GÜVENLİK HUKUKU VE KİŞİ HAKLARI</a:t>
                      </a:r>
                    </a:p>
                  </a:txBody>
                  <a:tcPr marL="68580" marR="68580" marT="0" marB="0"/>
                </a:tc>
                <a:tc>
                  <a:txBody>
                    <a:bodyPr/>
                    <a:lstStyle/>
                    <a:p>
                      <a:pPr algn="ctr">
                        <a:lnSpc>
                          <a:spcPct val="115000"/>
                        </a:lnSpc>
                        <a:spcAft>
                          <a:spcPts val="0"/>
                        </a:spcAft>
                      </a:pPr>
                      <a:r>
                        <a:rPr lang="tr-TR" sz="1200" b="1" dirty="0">
                          <a:latin typeface="Calibri"/>
                          <a:ea typeface="Calibri"/>
                          <a:cs typeface="Times New Roman"/>
                        </a:rPr>
                        <a:t>20 SAAT</a:t>
                      </a:r>
                    </a:p>
                  </a:txBody>
                  <a:tcPr marL="68580" marR="68580" marT="0" marB="0"/>
                </a:tc>
              </a:tr>
              <a:tr h="360040">
                <a:tc>
                  <a:txBody>
                    <a:bodyPr/>
                    <a:lstStyle/>
                    <a:p>
                      <a:pPr algn="ctr">
                        <a:lnSpc>
                          <a:spcPct val="115000"/>
                        </a:lnSpc>
                        <a:spcAft>
                          <a:spcPts val="0"/>
                        </a:spcAft>
                      </a:pPr>
                      <a:r>
                        <a:rPr lang="tr-TR" sz="1200" b="1" dirty="0">
                          <a:latin typeface="Calibri"/>
                          <a:ea typeface="Calibri"/>
                          <a:cs typeface="Times New Roman"/>
                        </a:rPr>
                        <a:t>2</a:t>
                      </a:r>
                    </a:p>
                  </a:txBody>
                  <a:tcPr marL="68580" marR="68580" marT="0" marB="0"/>
                </a:tc>
                <a:tc>
                  <a:txBody>
                    <a:bodyPr/>
                    <a:lstStyle/>
                    <a:p>
                      <a:pPr algn="just">
                        <a:lnSpc>
                          <a:spcPct val="115000"/>
                        </a:lnSpc>
                        <a:spcAft>
                          <a:spcPts val="0"/>
                        </a:spcAft>
                      </a:pPr>
                      <a:r>
                        <a:rPr lang="tr-TR" sz="1200" b="1" dirty="0">
                          <a:latin typeface="Calibri"/>
                          <a:ea typeface="Calibri"/>
                          <a:cs typeface="Times New Roman"/>
                        </a:rPr>
                        <a:t>GÜVENLİK TEDBİRLERİ</a:t>
                      </a:r>
                    </a:p>
                  </a:txBody>
                  <a:tcPr marL="68580" marR="68580" marT="0" marB="0"/>
                </a:tc>
                <a:tc>
                  <a:txBody>
                    <a:bodyPr/>
                    <a:lstStyle/>
                    <a:p>
                      <a:pPr algn="ctr">
                        <a:lnSpc>
                          <a:spcPct val="115000"/>
                        </a:lnSpc>
                        <a:spcAft>
                          <a:spcPts val="0"/>
                        </a:spcAft>
                      </a:pPr>
                      <a:r>
                        <a:rPr lang="tr-TR" sz="1200" b="1" dirty="0">
                          <a:latin typeface="Calibri"/>
                          <a:ea typeface="Calibri"/>
                          <a:cs typeface="Times New Roman"/>
                        </a:rPr>
                        <a:t>20 SAAT</a:t>
                      </a:r>
                    </a:p>
                  </a:txBody>
                  <a:tcPr marL="68580" marR="68580" marT="0" marB="0"/>
                </a:tc>
              </a:tr>
              <a:tr h="360040">
                <a:tc>
                  <a:txBody>
                    <a:bodyPr/>
                    <a:lstStyle/>
                    <a:p>
                      <a:pPr algn="ctr">
                        <a:lnSpc>
                          <a:spcPct val="115000"/>
                        </a:lnSpc>
                        <a:spcAft>
                          <a:spcPts val="0"/>
                        </a:spcAft>
                      </a:pPr>
                      <a:r>
                        <a:rPr lang="tr-TR" sz="1200" b="1" dirty="0">
                          <a:latin typeface="Calibri"/>
                          <a:ea typeface="Calibri"/>
                          <a:cs typeface="Times New Roman"/>
                        </a:rPr>
                        <a:t>3</a:t>
                      </a:r>
                    </a:p>
                  </a:txBody>
                  <a:tcPr marL="68580" marR="68580" marT="0" marB="0"/>
                </a:tc>
                <a:tc>
                  <a:txBody>
                    <a:bodyPr/>
                    <a:lstStyle/>
                    <a:p>
                      <a:pPr algn="just">
                        <a:lnSpc>
                          <a:spcPct val="115000"/>
                        </a:lnSpc>
                        <a:spcAft>
                          <a:spcPts val="0"/>
                        </a:spcAft>
                      </a:pPr>
                      <a:r>
                        <a:rPr lang="tr-TR" sz="1200" b="1" dirty="0">
                          <a:latin typeface="Calibri"/>
                          <a:ea typeface="Calibri"/>
                          <a:cs typeface="Times New Roman"/>
                        </a:rPr>
                        <a:t>GÜVENLİK SİSTEM VE CİHAZLARI </a:t>
                      </a:r>
                    </a:p>
                  </a:txBody>
                  <a:tcPr marL="68580" marR="68580" marT="0" marB="0"/>
                </a:tc>
                <a:tc>
                  <a:txBody>
                    <a:bodyPr/>
                    <a:lstStyle/>
                    <a:p>
                      <a:pPr algn="ctr">
                        <a:lnSpc>
                          <a:spcPct val="115000"/>
                        </a:lnSpc>
                        <a:spcAft>
                          <a:spcPts val="0"/>
                        </a:spcAft>
                      </a:pPr>
                      <a:r>
                        <a:rPr lang="tr-TR" sz="1200" b="1" dirty="0">
                          <a:latin typeface="Calibri"/>
                          <a:ea typeface="Calibri"/>
                          <a:cs typeface="Times New Roman"/>
                        </a:rPr>
                        <a:t>5 SAAT</a:t>
                      </a:r>
                    </a:p>
                  </a:txBody>
                  <a:tcPr marL="68580" marR="68580" marT="0" marB="0"/>
                </a:tc>
              </a:tr>
              <a:tr h="432048">
                <a:tc>
                  <a:txBody>
                    <a:bodyPr/>
                    <a:lstStyle/>
                    <a:p>
                      <a:pPr algn="ctr">
                        <a:lnSpc>
                          <a:spcPct val="115000"/>
                        </a:lnSpc>
                        <a:spcAft>
                          <a:spcPts val="0"/>
                        </a:spcAft>
                      </a:pPr>
                      <a:r>
                        <a:rPr lang="tr-TR" sz="1200" b="1" dirty="0">
                          <a:latin typeface="Calibri"/>
                          <a:ea typeface="Calibri"/>
                          <a:cs typeface="Times New Roman"/>
                        </a:rPr>
                        <a:t>4</a:t>
                      </a:r>
                    </a:p>
                  </a:txBody>
                  <a:tcPr marL="68580" marR="68580" marT="0" marB="0"/>
                </a:tc>
                <a:tc>
                  <a:txBody>
                    <a:bodyPr/>
                    <a:lstStyle/>
                    <a:p>
                      <a:pPr algn="just">
                        <a:lnSpc>
                          <a:spcPct val="115000"/>
                        </a:lnSpc>
                        <a:spcAft>
                          <a:spcPts val="0"/>
                        </a:spcAft>
                      </a:pPr>
                      <a:r>
                        <a:rPr lang="tr-TR" sz="1200" b="1">
                          <a:latin typeface="Calibri"/>
                          <a:ea typeface="Calibri"/>
                          <a:cs typeface="Times New Roman"/>
                        </a:rPr>
                        <a:t>TEMEL İLK YARDIM</a:t>
                      </a:r>
                    </a:p>
                  </a:txBody>
                  <a:tcPr marL="68580" marR="68580" marT="0" marB="0"/>
                </a:tc>
                <a:tc>
                  <a:txBody>
                    <a:bodyPr/>
                    <a:lstStyle/>
                    <a:p>
                      <a:pPr algn="ctr">
                        <a:lnSpc>
                          <a:spcPct val="115000"/>
                        </a:lnSpc>
                        <a:spcAft>
                          <a:spcPts val="0"/>
                        </a:spcAft>
                      </a:pPr>
                      <a:r>
                        <a:rPr lang="tr-TR" sz="1200" b="1" dirty="0">
                          <a:latin typeface="Calibri"/>
                          <a:ea typeface="Calibri"/>
                          <a:cs typeface="Times New Roman"/>
                        </a:rPr>
                        <a:t>10 SAAT</a:t>
                      </a:r>
                    </a:p>
                  </a:txBody>
                  <a:tcPr marL="68580" marR="68580" marT="0" marB="0"/>
                </a:tc>
              </a:tr>
              <a:tr h="360040">
                <a:tc>
                  <a:txBody>
                    <a:bodyPr/>
                    <a:lstStyle/>
                    <a:p>
                      <a:pPr algn="ctr">
                        <a:lnSpc>
                          <a:spcPct val="115000"/>
                        </a:lnSpc>
                        <a:spcAft>
                          <a:spcPts val="0"/>
                        </a:spcAft>
                      </a:pPr>
                      <a:r>
                        <a:rPr lang="tr-TR" sz="1200" b="1" dirty="0">
                          <a:latin typeface="Calibri"/>
                          <a:ea typeface="Calibri"/>
                          <a:cs typeface="Times New Roman"/>
                        </a:rPr>
                        <a:t>5</a:t>
                      </a:r>
                    </a:p>
                  </a:txBody>
                  <a:tcPr marL="68580" marR="68580" marT="0" marB="0"/>
                </a:tc>
                <a:tc>
                  <a:txBody>
                    <a:bodyPr/>
                    <a:lstStyle/>
                    <a:p>
                      <a:pPr algn="just">
                        <a:lnSpc>
                          <a:spcPct val="115000"/>
                        </a:lnSpc>
                        <a:spcAft>
                          <a:spcPts val="0"/>
                        </a:spcAft>
                      </a:pPr>
                      <a:r>
                        <a:rPr lang="tr-TR" sz="1200" b="1">
                          <a:latin typeface="Calibri"/>
                          <a:ea typeface="Calibri"/>
                          <a:cs typeface="Times New Roman"/>
                        </a:rPr>
                        <a:t>YANGIN GÜVENLİĞİ VE TABİİ FELAKETLERDE MÜDAHALE TARZI</a:t>
                      </a:r>
                    </a:p>
                  </a:txBody>
                  <a:tcPr marL="68580" marR="68580" marT="0" marB="0"/>
                </a:tc>
                <a:tc>
                  <a:txBody>
                    <a:bodyPr/>
                    <a:lstStyle/>
                    <a:p>
                      <a:pPr algn="ctr">
                        <a:lnSpc>
                          <a:spcPct val="115000"/>
                        </a:lnSpc>
                        <a:spcAft>
                          <a:spcPts val="0"/>
                        </a:spcAft>
                      </a:pPr>
                      <a:r>
                        <a:rPr lang="tr-TR" sz="1200" b="1" dirty="0">
                          <a:latin typeface="Calibri"/>
                          <a:ea typeface="Calibri"/>
                          <a:cs typeface="Times New Roman"/>
                        </a:rPr>
                        <a:t>8 SAAT</a:t>
                      </a:r>
                    </a:p>
                  </a:txBody>
                  <a:tcPr marL="68580" marR="68580" marT="0" marB="0"/>
                </a:tc>
              </a:tr>
              <a:tr h="432048">
                <a:tc>
                  <a:txBody>
                    <a:bodyPr/>
                    <a:lstStyle/>
                    <a:p>
                      <a:pPr algn="ctr">
                        <a:lnSpc>
                          <a:spcPct val="115000"/>
                        </a:lnSpc>
                        <a:spcAft>
                          <a:spcPts val="0"/>
                        </a:spcAft>
                      </a:pPr>
                      <a:r>
                        <a:rPr lang="tr-TR" sz="1200" b="1" dirty="0">
                          <a:latin typeface="Calibri"/>
                          <a:ea typeface="Calibri"/>
                          <a:cs typeface="Times New Roman"/>
                        </a:rPr>
                        <a:t>6</a:t>
                      </a:r>
                    </a:p>
                  </a:txBody>
                  <a:tcPr marL="68580" marR="68580" marT="0" marB="0"/>
                </a:tc>
                <a:tc>
                  <a:txBody>
                    <a:bodyPr/>
                    <a:lstStyle/>
                    <a:p>
                      <a:pPr algn="just">
                        <a:lnSpc>
                          <a:spcPct val="115000"/>
                        </a:lnSpc>
                        <a:spcAft>
                          <a:spcPts val="0"/>
                        </a:spcAft>
                      </a:pPr>
                      <a:r>
                        <a:rPr lang="tr-TR" sz="1200" b="1">
                          <a:latin typeface="Calibri"/>
                          <a:ea typeface="Calibri"/>
                          <a:cs typeface="Times New Roman"/>
                        </a:rPr>
                        <a:t>UYUŞTURUCU MADDE BİLGİLERİ</a:t>
                      </a:r>
                    </a:p>
                  </a:txBody>
                  <a:tcPr marL="68580" marR="68580" marT="0" marB="0"/>
                </a:tc>
                <a:tc>
                  <a:txBody>
                    <a:bodyPr/>
                    <a:lstStyle/>
                    <a:p>
                      <a:pPr algn="ctr">
                        <a:lnSpc>
                          <a:spcPct val="115000"/>
                        </a:lnSpc>
                        <a:spcAft>
                          <a:spcPts val="0"/>
                        </a:spcAft>
                      </a:pPr>
                      <a:r>
                        <a:rPr lang="tr-TR" sz="1200" b="1" dirty="0">
                          <a:latin typeface="Calibri"/>
                          <a:ea typeface="Calibri"/>
                          <a:cs typeface="Times New Roman"/>
                        </a:rPr>
                        <a:t>2 SAAT</a:t>
                      </a:r>
                    </a:p>
                  </a:txBody>
                  <a:tcPr marL="68580" marR="68580" marT="0" marB="0"/>
                </a:tc>
              </a:tr>
              <a:tr h="432048">
                <a:tc>
                  <a:txBody>
                    <a:bodyPr/>
                    <a:lstStyle/>
                    <a:p>
                      <a:pPr algn="ctr">
                        <a:lnSpc>
                          <a:spcPct val="115000"/>
                        </a:lnSpc>
                        <a:spcAft>
                          <a:spcPts val="0"/>
                        </a:spcAft>
                      </a:pPr>
                      <a:r>
                        <a:rPr lang="tr-TR" sz="1200" b="1" dirty="0">
                          <a:latin typeface="Calibri"/>
                          <a:ea typeface="Calibri"/>
                          <a:cs typeface="Times New Roman"/>
                        </a:rPr>
                        <a:t>7</a:t>
                      </a:r>
                    </a:p>
                  </a:txBody>
                  <a:tcPr marL="68580" marR="68580" marT="0" marB="0"/>
                </a:tc>
                <a:tc>
                  <a:txBody>
                    <a:bodyPr/>
                    <a:lstStyle/>
                    <a:p>
                      <a:pPr algn="just">
                        <a:lnSpc>
                          <a:spcPct val="115000"/>
                        </a:lnSpc>
                        <a:spcAft>
                          <a:spcPts val="0"/>
                        </a:spcAft>
                      </a:pPr>
                      <a:r>
                        <a:rPr lang="tr-TR" sz="1200" b="1">
                          <a:latin typeface="Calibri"/>
                          <a:ea typeface="Calibri"/>
                          <a:cs typeface="Times New Roman"/>
                        </a:rPr>
                        <a:t>ETKİLİ İLETİŞİM</a:t>
                      </a:r>
                    </a:p>
                  </a:txBody>
                  <a:tcPr marL="68580" marR="68580" marT="0" marB="0"/>
                </a:tc>
                <a:tc>
                  <a:txBody>
                    <a:bodyPr/>
                    <a:lstStyle/>
                    <a:p>
                      <a:pPr algn="ctr">
                        <a:lnSpc>
                          <a:spcPct val="115000"/>
                        </a:lnSpc>
                        <a:spcAft>
                          <a:spcPts val="0"/>
                        </a:spcAft>
                      </a:pPr>
                      <a:r>
                        <a:rPr lang="tr-TR" sz="1200" b="1" dirty="0">
                          <a:latin typeface="Calibri"/>
                          <a:ea typeface="Calibri"/>
                          <a:cs typeface="Times New Roman"/>
                        </a:rPr>
                        <a:t>12 SAAT</a:t>
                      </a:r>
                    </a:p>
                  </a:txBody>
                  <a:tcPr marL="68580" marR="68580" marT="0" marB="0"/>
                </a:tc>
              </a:tr>
              <a:tr h="567075">
                <a:tc>
                  <a:txBody>
                    <a:bodyPr/>
                    <a:lstStyle/>
                    <a:p>
                      <a:pPr algn="ctr">
                        <a:lnSpc>
                          <a:spcPct val="115000"/>
                        </a:lnSpc>
                        <a:spcAft>
                          <a:spcPts val="0"/>
                        </a:spcAft>
                      </a:pPr>
                      <a:r>
                        <a:rPr lang="tr-TR" sz="1200" b="1" dirty="0">
                          <a:latin typeface="Calibri"/>
                          <a:ea typeface="Calibri"/>
                          <a:cs typeface="Times New Roman"/>
                        </a:rPr>
                        <a:t>8</a:t>
                      </a:r>
                    </a:p>
                  </a:txBody>
                  <a:tcPr marL="68580" marR="68580" marT="0" marB="0"/>
                </a:tc>
                <a:tc>
                  <a:txBody>
                    <a:bodyPr/>
                    <a:lstStyle/>
                    <a:p>
                      <a:pPr algn="just">
                        <a:lnSpc>
                          <a:spcPct val="115000"/>
                        </a:lnSpc>
                        <a:spcAft>
                          <a:spcPts val="0"/>
                        </a:spcAft>
                      </a:pPr>
                      <a:r>
                        <a:rPr lang="tr-TR" sz="1200" b="1">
                          <a:latin typeface="Calibri"/>
                          <a:ea typeface="Calibri"/>
                          <a:cs typeface="Times New Roman"/>
                        </a:rPr>
                        <a:t>KALABALIK YÖNETİMİ</a:t>
                      </a:r>
                    </a:p>
                  </a:txBody>
                  <a:tcPr marL="68580" marR="68580" marT="0" marB="0"/>
                </a:tc>
                <a:tc>
                  <a:txBody>
                    <a:bodyPr/>
                    <a:lstStyle/>
                    <a:p>
                      <a:pPr algn="ctr">
                        <a:lnSpc>
                          <a:spcPct val="115000"/>
                        </a:lnSpc>
                        <a:spcAft>
                          <a:spcPts val="0"/>
                        </a:spcAft>
                      </a:pPr>
                      <a:r>
                        <a:rPr lang="tr-TR" sz="1200" b="1" dirty="0">
                          <a:latin typeface="Calibri"/>
                          <a:ea typeface="Calibri"/>
                          <a:cs typeface="Times New Roman"/>
                        </a:rPr>
                        <a:t>10 SAAT</a:t>
                      </a:r>
                    </a:p>
                  </a:txBody>
                  <a:tcPr marL="68580" marR="68580" marT="0" marB="0"/>
                </a:tc>
              </a:tr>
              <a:tr h="369029">
                <a:tc>
                  <a:txBody>
                    <a:bodyPr/>
                    <a:lstStyle/>
                    <a:p>
                      <a:pPr algn="ctr">
                        <a:lnSpc>
                          <a:spcPct val="115000"/>
                        </a:lnSpc>
                        <a:spcAft>
                          <a:spcPts val="0"/>
                        </a:spcAft>
                      </a:pPr>
                      <a:r>
                        <a:rPr lang="tr-TR" sz="1200" b="1" dirty="0">
                          <a:latin typeface="Calibri"/>
                          <a:ea typeface="Calibri"/>
                          <a:cs typeface="Times New Roman"/>
                        </a:rPr>
                        <a:t>9</a:t>
                      </a:r>
                    </a:p>
                  </a:txBody>
                  <a:tcPr marL="68580" marR="68580" marT="0" marB="0"/>
                </a:tc>
                <a:tc>
                  <a:txBody>
                    <a:bodyPr/>
                    <a:lstStyle/>
                    <a:p>
                      <a:pPr algn="just">
                        <a:lnSpc>
                          <a:spcPct val="115000"/>
                        </a:lnSpc>
                        <a:spcAft>
                          <a:spcPts val="0"/>
                        </a:spcAft>
                      </a:pPr>
                      <a:r>
                        <a:rPr lang="tr-TR" sz="1200" b="1">
                          <a:latin typeface="Calibri"/>
                          <a:ea typeface="Calibri"/>
                          <a:cs typeface="Times New Roman"/>
                        </a:rPr>
                        <a:t>KİŞİ KORUMA</a:t>
                      </a:r>
                    </a:p>
                  </a:txBody>
                  <a:tcPr marL="68580" marR="68580" marT="0" marB="0"/>
                </a:tc>
                <a:tc>
                  <a:txBody>
                    <a:bodyPr/>
                    <a:lstStyle/>
                    <a:p>
                      <a:pPr algn="ctr">
                        <a:lnSpc>
                          <a:spcPct val="115000"/>
                        </a:lnSpc>
                        <a:spcAft>
                          <a:spcPts val="0"/>
                        </a:spcAft>
                      </a:pPr>
                      <a:r>
                        <a:rPr lang="tr-TR" sz="1200" b="1" dirty="0">
                          <a:latin typeface="Calibri"/>
                          <a:ea typeface="Calibri"/>
                          <a:cs typeface="Times New Roman"/>
                        </a:rPr>
                        <a:t>9 SAAT</a:t>
                      </a:r>
                    </a:p>
                  </a:txBody>
                  <a:tcPr marL="68580" marR="68580" marT="0" marB="0"/>
                </a:tc>
              </a:tr>
              <a:tr h="567075">
                <a:tc>
                  <a:txBody>
                    <a:bodyPr/>
                    <a:lstStyle/>
                    <a:p>
                      <a:pPr algn="ctr">
                        <a:lnSpc>
                          <a:spcPct val="115000"/>
                        </a:lnSpc>
                        <a:spcAft>
                          <a:spcPts val="0"/>
                        </a:spcAft>
                      </a:pPr>
                      <a:r>
                        <a:rPr lang="tr-TR" sz="1200" b="1" dirty="0">
                          <a:latin typeface="Calibri"/>
                          <a:ea typeface="Calibri"/>
                          <a:cs typeface="Times New Roman"/>
                        </a:rPr>
                        <a:t>10</a:t>
                      </a:r>
                    </a:p>
                  </a:txBody>
                  <a:tcPr marL="68580" marR="68580" marT="0" marB="0"/>
                </a:tc>
                <a:tc>
                  <a:txBody>
                    <a:bodyPr/>
                    <a:lstStyle/>
                    <a:p>
                      <a:pPr algn="just">
                        <a:lnSpc>
                          <a:spcPct val="115000"/>
                        </a:lnSpc>
                        <a:spcAft>
                          <a:spcPts val="0"/>
                        </a:spcAft>
                      </a:pPr>
                      <a:r>
                        <a:rPr lang="tr-TR" sz="1200" b="1">
                          <a:latin typeface="Calibri"/>
                          <a:ea typeface="Calibri"/>
                          <a:cs typeface="Times New Roman"/>
                        </a:rPr>
                        <a:t>GENEL KOLLUKLA İLİŞKİLER</a:t>
                      </a:r>
                    </a:p>
                  </a:txBody>
                  <a:tcPr marL="68580" marR="68580" marT="0" marB="0"/>
                </a:tc>
                <a:tc>
                  <a:txBody>
                    <a:bodyPr/>
                    <a:lstStyle/>
                    <a:p>
                      <a:pPr algn="ctr">
                        <a:lnSpc>
                          <a:spcPct val="115000"/>
                        </a:lnSpc>
                        <a:spcAft>
                          <a:spcPts val="0"/>
                        </a:spcAft>
                      </a:pPr>
                      <a:r>
                        <a:rPr lang="tr-TR" sz="1200" b="1" dirty="0">
                          <a:latin typeface="Calibri"/>
                          <a:ea typeface="Calibri"/>
                          <a:cs typeface="Times New Roman"/>
                        </a:rPr>
                        <a:t>4 SAAT</a:t>
                      </a:r>
                    </a:p>
                  </a:txBody>
                  <a:tcPr marL="68580" marR="68580" marT="0" marB="0"/>
                </a:tc>
              </a:tr>
              <a:tr h="567075">
                <a:tc>
                  <a:txBody>
                    <a:bodyPr/>
                    <a:lstStyle/>
                    <a:p>
                      <a:pPr algn="ctr">
                        <a:lnSpc>
                          <a:spcPct val="115000"/>
                        </a:lnSpc>
                        <a:spcAft>
                          <a:spcPts val="0"/>
                        </a:spcAft>
                      </a:pPr>
                      <a:r>
                        <a:rPr lang="tr-TR" sz="1200" b="1" dirty="0">
                          <a:solidFill>
                            <a:srgbClr val="FF0000"/>
                          </a:solidFill>
                          <a:latin typeface="Calibri"/>
                          <a:ea typeface="Calibri"/>
                          <a:cs typeface="Times New Roman"/>
                        </a:rPr>
                        <a:t>11</a:t>
                      </a:r>
                      <a:endParaRPr lang="tr-TR" sz="1200" b="1" dirty="0">
                        <a:latin typeface="Calibri"/>
                        <a:ea typeface="Calibri"/>
                        <a:cs typeface="Times New Roman"/>
                      </a:endParaRPr>
                    </a:p>
                  </a:txBody>
                  <a:tcPr marL="68580" marR="68580" marT="0" marB="0"/>
                </a:tc>
                <a:tc>
                  <a:txBody>
                    <a:bodyPr/>
                    <a:lstStyle/>
                    <a:p>
                      <a:pPr algn="just">
                        <a:lnSpc>
                          <a:spcPct val="115000"/>
                        </a:lnSpc>
                        <a:spcAft>
                          <a:spcPts val="0"/>
                        </a:spcAft>
                      </a:pPr>
                      <a:r>
                        <a:rPr lang="tr-TR" sz="1200" b="1">
                          <a:solidFill>
                            <a:srgbClr val="FF0000"/>
                          </a:solidFill>
                          <a:latin typeface="Calibri"/>
                          <a:ea typeface="Calibri"/>
                          <a:cs typeface="Times New Roman"/>
                        </a:rPr>
                        <a:t>SİLAH BİLGİSİ VE ATIŞ</a:t>
                      </a:r>
                      <a:endParaRPr lang="tr-TR" sz="1200" b="1">
                        <a:latin typeface="Calibri"/>
                        <a:ea typeface="Calibri"/>
                        <a:cs typeface="Times New Roman"/>
                      </a:endParaRPr>
                    </a:p>
                  </a:txBody>
                  <a:tcPr marL="68580" marR="68580" marT="0" marB="0"/>
                </a:tc>
                <a:tc>
                  <a:txBody>
                    <a:bodyPr/>
                    <a:lstStyle/>
                    <a:p>
                      <a:pPr algn="ctr">
                        <a:lnSpc>
                          <a:spcPct val="115000"/>
                        </a:lnSpc>
                        <a:spcAft>
                          <a:spcPts val="0"/>
                        </a:spcAft>
                      </a:pPr>
                      <a:r>
                        <a:rPr lang="tr-TR" sz="1200" b="1" dirty="0">
                          <a:solidFill>
                            <a:srgbClr val="FF0000"/>
                          </a:solidFill>
                          <a:latin typeface="Calibri"/>
                          <a:ea typeface="Calibri"/>
                          <a:cs typeface="Times New Roman"/>
                        </a:rPr>
                        <a:t>20 SAAT</a:t>
                      </a:r>
                      <a:endParaRPr lang="tr-TR" sz="1200" b="1" dirty="0">
                        <a:latin typeface="Calibri"/>
                        <a:ea typeface="Calibri"/>
                        <a:cs typeface="Times New Roman"/>
                      </a:endParaRPr>
                    </a:p>
                  </a:txBody>
                  <a:tcPr marL="68580" marR="68580" marT="0" marB="0"/>
                </a:tc>
              </a:tr>
              <a:tr h="567075">
                <a:tc>
                  <a:txBody>
                    <a:bodyPr/>
                    <a:lstStyle/>
                    <a:p>
                      <a:pPr algn="just">
                        <a:lnSpc>
                          <a:spcPct val="115000"/>
                        </a:lnSpc>
                        <a:spcAft>
                          <a:spcPts val="0"/>
                        </a:spcAft>
                      </a:pPr>
                      <a:endParaRPr lang="tr-TR" sz="1200" b="1"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600" b="1" dirty="0" smtClean="0">
                          <a:latin typeface="+mn-lt"/>
                          <a:ea typeface="Calibri"/>
                          <a:cs typeface="Times New Roman"/>
                        </a:rPr>
                        <a:t>GENEL TOPLAM</a:t>
                      </a:r>
                    </a:p>
                    <a:p>
                      <a:pPr algn="ctr">
                        <a:lnSpc>
                          <a:spcPct val="115000"/>
                        </a:lnSpc>
                        <a:spcAft>
                          <a:spcPts val="0"/>
                        </a:spcAft>
                      </a:pPr>
                      <a:endParaRPr lang="tr-TR" sz="1600" b="1"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600" b="1" dirty="0" smtClean="0">
                          <a:latin typeface="+mn-lt"/>
                          <a:ea typeface="Calibri"/>
                          <a:cs typeface="Times New Roman"/>
                        </a:rPr>
                        <a:t>120 SAAT </a:t>
                      </a:r>
                    </a:p>
                    <a:p>
                      <a:pPr algn="ctr">
                        <a:lnSpc>
                          <a:spcPct val="115000"/>
                        </a:lnSpc>
                        <a:spcAft>
                          <a:spcPts val="0"/>
                        </a:spcAft>
                      </a:pPr>
                      <a:endParaRPr lang="tr-TR" sz="16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18864" y="274638"/>
            <a:ext cx="8229600" cy="778098"/>
          </a:xfrm>
        </p:spPr>
        <p:txBody>
          <a:bodyPr>
            <a:normAutofit/>
          </a:bodyPr>
          <a:lstStyle/>
          <a:p>
            <a:r>
              <a:rPr lang="tr-TR" sz="2400" b="1" dirty="0" smtClean="0"/>
              <a:t>ÖZEL GÜVENLİK YENİLEME EĞİTİM PROGRAMI</a:t>
            </a:r>
            <a:endParaRPr lang="tr-TR" sz="2400" dirty="0"/>
          </a:p>
        </p:txBody>
      </p:sp>
      <p:graphicFrame>
        <p:nvGraphicFramePr>
          <p:cNvPr id="4" name="3 İçerik Yer Tutucusu"/>
          <p:cNvGraphicFramePr>
            <a:graphicFrameLocks noGrp="1"/>
          </p:cNvGraphicFramePr>
          <p:nvPr>
            <p:ph idx="1"/>
          </p:nvPr>
        </p:nvGraphicFramePr>
        <p:xfrm>
          <a:off x="2" y="836712"/>
          <a:ext cx="9143999" cy="5670848"/>
        </p:xfrm>
        <a:graphic>
          <a:graphicData uri="http://schemas.openxmlformats.org/drawingml/2006/table">
            <a:tbl>
              <a:tblPr firstRow="1" bandRow="1">
                <a:tableStyleId>{7DF18680-E054-41AD-8BC1-D1AEF772440D}</a:tableStyleId>
              </a:tblPr>
              <a:tblGrid>
                <a:gridCol w="537883"/>
                <a:gridCol w="4994622"/>
                <a:gridCol w="3611494"/>
              </a:tblGrid>
              <a:tr h="360137">
                <a:tc>
                  <a:txBody>
                    <a:bodyPr/>
                    <a:lstStyle/>
                    <a:p>
                      <a:pPr algn="ctr">
                        <a:lnSpc>
                          <a:spcPct val="115000"/>
                        </a:lnSpc>
                        <a:spcAft>
                          <a:spcPts val="0"/>
                        </a:spcAft>
                      </a:pPr>
                      <a:r>
                        <a:rPr lang="tr-TR" sz="1100" b="1" dirty="0">
                          <a:latin typeface="Calibri"/>
                          <a:ea typeface="Calibri"/>
                          <a:cs typeface="Times New Roman"/>
                        </a:rPr>
                        <a:t>SR NR</a:t>
                      </a: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pPr>
                      <a:r>
                        <a:rPr lang="tr-TR" sz="1100" b="1" dirty="0">
                          <a:latin typeface="Calibri"/>
                          <a:ea typeface="Calibri"/>
                          <a:cs typeface="Times New Roman"/>
                        </a:rPr>
                        <a:t>DERSİN ADI </a:t>
                      </a:r>
                      <a:endParaRPr lang="tr-TR" sz="1100" dirty="0">
                        <a:latin typeface="Calibri"/>
                        <a:ea typeface="Calibri"/>
                        <a:cs typeface="Times New Roman"/>
                      </a:endParaRPr>
                    </a:p>
                  </a:txBody>
                  <a:tcPr marL="68580" marR="68580" marT="0" marB="0"/>
                </a:tc>
                <a:tc>
                  <a:txBody>
                    <a:bodyPr/>
                    <a:lstStyle/>
                    <a:p>
                      <a:pPr algn="ctr">
                        <a:lnSpc>
                          <a:spcPct val="115000"/>
                        </a:lnSpc>
                        <a:spcAft>
                          <a:spcPts val="0"/>
                        </a:spcAft>
                      </a:pPr>
                      <a:r>
                        <a:rPr lang="tr-TR" sz="1100" b="1" dirty="0">
                          <a:latin typeface="Calibri"/>
                          <a:ea typeface="Calibri"/>
                          <a:cs typeface="Times New Roman"/>
                        </a:rPr>
                        <a:t>SÜRE</a:t>
                      </a:r>
                      <a:endParaRPr lang="tr-TR" sz="1100" dirty="0">
                        <a:latin typeface="Calibri"/>
                        <a:ea typeface="Calibri"/>
                        <a:cs typeface="Times New Roman"/>
                      </a:endParaRPr>
                    </a:p>
                  </a:txBody>
                  <a:tcPr marL="68580" marR="68580" marT="0" marB="0"/>
                </a:tc>
              </a:tr>
              <a:tr h="297118">
                <a:tc>
                  <a:txBody>
                    <a:bodyPr/>
                    <a:lstStyle/>
                    <a:p>
                      <a:pPr algn="ctr">
                        <a:lnSpc>
                          <a:spcPct val="115000"/>
                        </a:lnSpc>
                        <a:spcAft>
                          <a:spcPts val="0"/>
                        </a:spcAft>
                      </a:pPr>
                      <a:r>
                        <a:rPr lang="tr-TR" sz="1200" b="1" dirty="0">
                          <a:latin typeface="Calibri"/>
                          <a:ea typeface="Calibri"/>
                          <a:cs typeface="Times New Roman"/>
                        </a:rPr>
                        <a:t>1</a:t>
                      </a:r>
                    </a:p>
                  </a:txBody>
                  <a:tcPr marL="68580" marR="68580" marT="0" marB="0"/>
                </a:tc>
                <a:tc>
                  <a:txBody>
                    <a:bodyPr/>
                    <a:lstStyle/>
                    <a:p>
                      <a:pPr algn="just">
                        <a:lnSpc>
                          <a:spcPct val="115000"/>
                        </a:lnSpc>
                        <a:spcAft>
                          <a:spcPts val="0"/>
                        </a:spcAft>
                      </a:pPr>
                      <a:r>
                        <a:rPr lang="tr-TR" sz="1200" b="1" dirty="0">
                          <a:latin typeface="Calibri"/>
                          <a:ea typeface="Calibri"/>
                          <a:cs typeface="Times New Roman"/>
                        </a:rPr>
                        <a:t>ÖZEL GÜVENLİK HUKUKU VE KİŞİ HAKLARI</a:t>
                      </a:r>
                    </a:p>
                  </a:txBody>
                  <a:tcPr marL="68580" marR="68580" marT="0" marB="0"/>
                </a:tc>
                <a:tc>
                  <a:txBody>
                    <a:bodyPr/>
                    <a:lstStyle/>
                    <a:p>
                      <a:pPr algn="ctr">
                        <a:lnSpc>
                          <a:spcPct val="115000"/>
                        </a:lnSpc>
                        <a:spcAft>
                          <a:spcPts val="0"/>
                        </a:spcAft>
                      </a:pPr>
                      <a:r>
                        <a:rPr lang="tr-TR" sz="1200" b="1" dirty="0" smtClean="0">
                          <a:latin typeface="Calibri"/>
                          <a:ea typeface="Calibri"/>
                          <a:cs typeface="Times New Roman"/>
                        </a:rPr>
                        <a:t>10 </a:t>
                      </a:r>
                      <a:r>
                        <a:rPr lang="tr-TR" sz="1200" b="1" dirty="0">
                          <a:latin typeface="Calibri"/>
                          <a:ea typeface="Calibri"/>
                          <a:cs typeface="Times New Roman"/>
                        </a:rPr>
                        <a:t>SAAT</a:t>
                      </a:r>
                    </a:p>
                  </a:txBody>
                  <a:tcPr marL="68580" marR="68580" marT="0" marB="0"/>
                </a:tc>
              </a:tr>
              <a:tr h="360040">
                <a:tc>
                  <a:txBody>
                    <a:bodyPr/>
                    <a:lstStyle/>
                    <a:p>
                      <a:pPr algn="ctr">
                        <a:lnSpc>
                          <a:spcPct val="115000"/>
                        </a:lnSpc>
                        <a:spcAft>
                          <a:spcPts val="0"/>
                        </a:spcAft>
                      </a:pPr>
                      <a:r>
                        <a:rPr lang="tr-TR" sz="1200" b="1" dirty="0">
                          <a:latin typeface="Calibri"/>
                          <a:ea typeface="Calibri"/>
                          <a:cs typeface="Times New Roman"/>
                        </a:rPr>
                        <a:t>2</a:t>
                      </a:r>
                    </a:p>
                  </a:txBody>
                  <a:tcPr marL="68580" marR="68580" marT="0" marB="0"/>
                </a:tc>
                <a:tc>
                  <a:txBody>
                    <a:bodyPr/>
                    <a:lstStyle/>
                    <a:p>
                      <a:pPr algn="just">
                        <a:lnSpc>
                          <a:spcPct val="115000"/>
                        </a:lnSpc>
                        <a:spcAft>
                          <a:spcPts val="0"/>
                        </a:spcAft>
                      </a:pPr>
                      <a:r>
                        <a:rPr lang="tr-TR" sz="1200" b="1" dirty="0">
                          <a:latin typeface="Calibri"/>
                          <a:ea typeface="Calibri"/>
                          <a:cs typeface="Times New Roman"/>
                        </a:rPr>
                        <a:t>GÜVENLİK TEDBİRLERİ</a:t>
                      </a:r>
                    </a:p>
                  </a:txBody>
                  <a:tcPr marL="68580" marR="68580" marT="0" marB="0"/>
                </a:tc>
                <a:tc>
                  <a:txBody>
                    <a:bodyPr/>
                    <a:lstStyle/>
                    <a:p>
                      <a:pPr algn="ctr">
                        <a:lnSpc>
                          <a:spcPct val="115000"/>
                        </a:lnSpc>
                        <a:spcAft>
                          <a:spcPts val="0"/>
                        </a:spcAft>
                      </a:pPr>
                      <a:r>
                        <a:rPr lang="tr-TR" sz="1200" b="1" dirty="0" smtClean="0">
                          <a:latin typeface="Calibri"/>
                          <a:ea typeface="Calibri"/>
                          <a:cs typeface="Times New Roman"/>
                        </a:rPr>
                        <a:t>10 </a:t>
                      </a:r>
                      <a:r>
                        <a:rPr lang="tr-TR" sz="1200" b="1" dirty="0">
                          <a:latin typeface="Calibri"/>
                          <a:ea typeface="Calibri"/>
                          <a:cs typeface="Times New Roman"/>
                        </a:rPr>
                        <a:t>SAAT</a:t>
                      </a:r>
                    </a:p>
                  </a:txBody>
                  <a:tcPr marL="68580" marR="68580" marT="0" marB="0"/>
                </a:tc>
              </a:tr>
              <a:tr h="360040">
                <a:tc>
                  <a:txBody>
                    <a:bodyPr/>
                    <a:lstStyle/>
                    <a:p>
                      <a:pPr algn="ctr">
                        <a:lnSpc>
                          <a:spcPct val="115000"/>
                        </a:lnSpc>
                        <a:spcAft>
                          <a:spcPts val="0"/>
                        </a:spcAft>
                      </a:pPr>
                      <a:r>
                        <a:rPr lang="tr-TR" sz="1200" b="1" dirty="0">
                          <a:latin typeface="Calibri"/>
                          <a:ea typeface="Calibri"/>
                          <a:cs typeface="Times New Roman"/>
                        </a:rPr>
                        <a:t>3</a:t>
                      </a:r>
                    </a:p>
                  </a:txBody>
                  <a:tcPr marL="68580" marR="68580" marT="0" marB="0"/>
                </a:tc>
                <a:tc>
                  <a:txBody>
                    <a:bodyPr/>
                    <a:lstStyle/>
                    <a:p>
                      <a:pPr algn="just">
                        <a:lnSpc>
                          <a:spcPct val="115000"/>
                        </a:lnSpc>
                        <a:spcAft>
                          <a:spcPts val="0"/>
                        </a:spcAft>
                      </a:pPr>
                      <a:r>
                        <a:rPr lang="tr-TR" sz="1200" b="1" dirty="0">
                          <a:latin typeface="Calibri"/>
                          <a:ea typeface="Calibri"/>
                          <a:cs typeface="Times New Roman"/>
                        </a:rPr>
                        <a:t>GÜVENLİK SİSTEM VE CİHAZLARI </a:t>
                      </a:r>
                    </a:p>
                  </a:txBody>
                  <a:tcPr marL="68580" marR="68580" marT="0" marB="0"/>
                </a:tc>
                <a:tc>
                  <a:txBody>
                    <a:bodyPr/>
                    <a:lstStyle/>
                    <a:p>
                      <a:pPr algn="ctr">
                        <a:lnSpc>
                          <a:spcPct val="115000"/>
                        </a:lnSpc>
                        <a:spcAft>
                          <a:spcPts val="0"/>
                        </a:spcAft>
                      </a:pPr>
                      <a:r>
                        <a:rPr lang="tr-TR" sz="1200" b="1" dirty="0" smtClean="0">
                          <a:latin typeface="Calibri"/>
                          <a:ea typeface="Calibri"/>
                          <a:cs typeface="Times New Roman"/>
                        </a:rPr>
                        <a:t>3 </a:t>
                      </a:r>
                      <a:r>
                        <a:rPr lang="tr-TR" sz="1200" b="1" dirty="0">
                          <a:latin typeface="Calibri"/>
                          <a:ea typeface="Calibri"/>
                          <a:cs typeface="Times New Roman"/>
                        </a:rPr>
                        <a:t>SAAT</a:t>
                      </a:r>
                    </a:p>
                  </a:txBody>
                  <a:tcPr marL="68580" marR="68580" marT="0" marB="0"/>
                </a:tc>
              </a:tr>
              <a:tr h="432048">
                <a:tc>
                  <a:txBody>
                    <a:bodyPr/>
                    <a:lstStyle/>
                    <a:p>
                      <a:pPr algn="ctr">
                        <a:lnSpc>
                          <a:spcPct val="115000"/>
                        </a:lnSpc>
                        <a:spcAft>
                          <a:spcPts val="0"/>
                        </a:spcAft>
                      </a:pPr>
                      <a:r>
                        <a:rPr lang="tr-TR" sz="1200" b="1" dirty="0">
                          <a:latin typeface="Calibri"/>
                          <a:ea typeface="Calibri"/>
                          <a:cs typeface="Times New Roman"/>
                        </a:rPr>
                        <a:t>4</a:t>
                      </a:r>
                    </a:p>
                  </a:txBody>
                  <a:tcPr marL="68580" marR="68580" marT="0" marB="0"/>
                </a:tc>
                <a:tc>
                  <a:txBody>
                    <a:bodyPr/>
                    <a:lstStyle/>
                    <a:p>
                      <a:pPr algn="just">
                        <a:lnSpc>
                          <a:spcPct val="115000"/>
                        </a:lnSpc>
                        <a:spcAft>
                          <a:spcPts val="0"/>
                        </a:spcAft>
                      </a:pPr>
                      <a:r>
                        <a:rPr lang="tr-TR" sz="1200" b="1" dirty="0">
                          <a:latin typeface="Calibri"/>
                          <a:ea typeface="Calibri"/>
                          <a:cs typeface="Times New Roman"/>
                        </a:rPr>
                        <a:t>TEMEL İLK YARDIM</a:t>
                      </a:r>
                    </a:p>
                  </a:txBody>
                  <a:tcPr marL="68580" marR="68580" marT="0" marB="0"/>
                </a:tc>
                <a:tc>
                  <a:txBody>
                    <a:bodyPr/>
                    <a:lstStyle/>
                    <a:p>
                      <a:pPr algn="ctr">
                        <a:lnSpc>
                          <a:spcPct val="115000"/>
                        </a:lnSpc>
                        <a:spcAft>
                          <a:spcPts val="0"/>
                        </a:spcAft>
                      </a:pPr>
                      <a:r>
                        <a:rPr lang="tr-TR" sz="1200" b="1" dirty="0" smtClean="0">
                          <a:latin typeface="Calibri"/>
                          <a:ea typeface="Calibri"/>
                          <a:cs typeface="Times New Roman"/>
                        </a:rPr>
                        <a:t>4 </a:t>
                      </a:r>
                      <a:r>
                        <a:rPr lang="tr-TR" sz="1200" b="1" dirty="0">
                          <a:latin typeface="Calibri"/>
                          <a:ea typeface="Calibri"/>
                          <a:cs typeface="Times New Roman"/>
                        </a:rPr>
                        <a:t>SAAT</a:t>
                      </a:r>
                    </a:p>
                  </a:txBody>
                  <a:tcPr marL="68580" marR="68580" marT="0" marB="0"/>
                </a:tc>
              </a:tr>
              <a:tr h="360040">
                <a:tc>
                  <a:txBody>
                    <a:bodyPr/>
                    <a:lstStyle/>
                    <a:p>
                      <a:pPr algn="ctr">
                        <a:lnSpc>
                          <a:spcPct val="115000"/>
                        </a:lnSpc>
                        <a:spcAft>
                          <a:spcPts val="0"/>
                        </a:spcAft>
                      </a:pPr>
                      <a:r>
                        <a:rPr lang="tr-TR" sz="1200" b="1" dirty="0">
                          <a:latin typeface="Calibri"/>
                          <a:ea typeface="Calibri"/>
                          <a:cs typeface="Times New Roman"/>
                        </a:rPr>
                        <a:t>5</a:t>
                      </a:r>
                    </a:p>
                  </a:txBody>
                  <a:tcPr marL="68580" marR="68580" marT="0" marB="0"/>
                </a:tc>
                <a:tc>
                  <a:txBody>
                    <a:bodyPr/>
                    <a:lstStyle/>
                    <a:p>
                      <a:pPr algn="just">
                        <a:lnSpc>
                          <a:spcPct val="115000"/>
                        </a:lnSpc>
                        <a:spcAft>
                          <a:spcPts val="0"/>
                        </a:spcAft>
                      </a:pPr>
                      <a:r>
                        <a:rPr lang="tr-TR" sz="1200" b="1">
                          <a:latin typeface="Calibri"/>
                          <a:ea typeface="Calibri"/>
                          <a:cs typeface="Times New Roman"/>
                        </a:rPr>
                        <a:t>YANGIN GÜVENLİĞİ VE TABİİ FELAKETLERDE MÜDAHALE TARZI</a:t>
                      </a:r>
                    </a:p>
                  </a:txBody>
                  <a:tcPr marL="68580" marR="68580" marT="0" marB="0"/>
                </a:tc>
                <a:tc>
                  <a:txBody>
                    <a:bodyPr/>
                    <a:lstStyle/>
                    <a:p>
                      <a:pPr algn="ctr">
                        <a:lnSpc>
                          <a:spcPct val="115000"/>
                        </a:lnSpc>
                        <a:spcAft>
                          <a:spcPts val="0"/>
                        </a:spcAft>
                      </a:pPr>
                      <a:r>
                        <a:rPr lang="tr-TR" sz="1200" b="1" dirty="0" smtClean="0">
                          <a:latin typeface="Calibri"/>
                          <a:ea typeface="Calibri"/>
                          <a:cs typeface="Times New Roman"/>
                        </a:rPr>
                        <a:t>4 </a:t>
                      </a:r>
                      <a:r>
                        <a:rPr lang="tr-TR" sz="1200" b="1" dirty="0">
                          <a:latin typeface="Calibri"/>
                          <a:ea typeface="Calibri"/>
                          <a:cs typeface="Times New Roman"/>
                        </a:rPr>
                        <a:t>SAAT</a:t>
                      </a:r>
                    </a:p>
                  </a:txBody>
                  <a:tcPr marL="68580" marR="68580" marT="0" marB="0"/>
                </a:tc>
              </a:tr>
              <a:tr h="432048">
                <a:tc>
                  <a:txBody>
                    <a:bodyPr/>
                    <a:lstStyle/>
                    <a:p>
                      <a:pPr algn="ctr">
                        <a:lnSpc>
                          <a:spcPct val="115000"/>
                        </a:lnSpc>
                        <a:spcAft>
                          <a:spcPts val="0"/>
                        </a:spcAft>
                      </a:pPr>
                      <a:r>
                        <a:rPr lang="tr-TR" sz="1200" b="1" dirty="0">
                          <a:latin typeface="Calibri"/>
                          <a:ea typeface="Calibri"/>
                          <a:cs typeface="Times New Roman"/>
                        </a:rPr>
                        <a:t>6</a:t>
                      </a:r>
                    </a:p>
                  </a:txBody>
                  <a:tcPr marL="68580" marR="68580" marT="0" marB="0"/>
                </a:tc>
                <a:tc>
                  <a:txBody>
                    <a:bodyPr/>
                    <a:lstStyle/>
                    <a:p>
                      <a:pPr algn="just">
                        <a:lnSpc>
                          <a:spcPct val="115000"/>
                        </a:lnSpc>
                        <a:spcAft>
                          <a:spcPts val="0"/>
                        </a:spcAft>
                      </a:pPr>
                      <a:r>
                        <a:rPr lang="tr-TR" sz="1200" b="1">
                          <a:latin typeface="Calibri"/>
                          <a:ea typeface="Calibri"/>
                          <a:cs typeface="Times New Roman"/>
                        </a:rPr>
                        <a:t>UYUŞTURUCU MADDE BİLGİLERİ</a:t>
                      </a:r>
                    </a:p>
                  </a:txBody>
                  <a:tcPr marL="68580" marR="68580" marT="0" marB="0"/>
                </a:tc>
                <a:tc>
                  <a:txBody>
                    <a:bodyPr/>
                    <a:lstStyle/>
                    <a:p>
                      <a:pPr algn="ctr">
                        <a:lnSpc>
                          <a:spcPct val="115000"/>
                        </a:lnSpc>
                        <a:spcAft>
                          <a:spcPts val="0"/>
                        </a:spcAft>
                      </a:pPr>
                      <a:r>
                        <a:rPr lang="tr-TR" sz="1200" b="1" dirty="0" smtClean="0">
                          <a:latin typeface="Calibri"/>
                          <a:ea typeface="Calibri"/>
                          <a:cs typeface="Times New Roman"/>
                        </a:rPr>
                        <a:t>1 </a:t>
                      </a:r>
                      <a:r>
                        <a:rPr lang="tr-TR" sz="1200" b="1" dirty="0">
                          <a:latin typeface="Calibri"/>
                          <a:ea typeface="Calibri"/>
                          <a:cs typeface="Times New Roman"/>
                        </a:rPr>
                        <a:t>SAAT</a:t>
                      </a:r>
                    </a:p>
                  </a:txBody>
                  <a:tcPr marL="68580" marR="68580" marT="0" marB="0"/>
                </a:tc>
              </a:tr>
              <a:tr h="432048">
                <a:tc>
                  <a:txBody>
                    <a:bodyPr/>
                    <a:lstStyle/>
                    <a:p>
                      <a:pPr algn="ctr">
                        <a:lnSpc>
                          <a:spcPct val="115000"/>
                        </a:lnSpc>
                        <a:spcAft>
                          <a:spcPts val="0"/>
                        </a:spcAft>
                      </a:pPr>
                      <a:r>
                        <a:rPr lang="tr-TR" sz="1200" b="1" dirty="0">
                          <a:latin typeface="Calibri"/>
                          <a:ea typeface="Calibri"/>
                          <a:cs typeface="Times New Roman"/>
                        </a:rPr>
                        <a:t>7</a:t>
                      </a:r>
                    </a:p>
                  </a:txBody>
                  <a:tcPr marL="68580" marR="68580" marT="0" marB="0"/>
                </a:tc>
                <a:tc>
                  <a:txBody>
                    <a:bodyPr/>
                    <a:lstStyle/>
                    <a:p>
                      <a:pPr algn="just">
                        <a:lnSpc>
                          <a:spcPct val="115000"/>
                        </a:lnSpc>
                        <a:spcAft>
                          <a:spcPts val="0"/>
                        </a:spcAft>
                      </a:pPr>
                      <a:r>
                        <a:rPr lang="tr-TR" sz="1200" b="1">
                          <a:latin typeface="Calibri"/>
                          <a:ea typeface="Calibri"/>
                          <a:cs typeface="Times New Roman"/>
                        </a:rPr>
                        <a:t>ETKİLİ İLETİŞİM</a:t>
                      </a:r>
                    </a:p>
                  </a:txBody>
                  <a:tcPr marL="68580" marR="68580" marT="0" marB="0"/>
                </a:tc>
                <a:tc>
                  <a:txBody>
                    <a:bodyPr/>
                    <a:lstStyle/>
                    <a:p>
                      <a:pPr algn="ctr">
                        <a:lnSpc>
                          <a:spcPct val="115000"/>
                        </a:lnSpc>
                        <a:spcAft>
                          <a:spcPts val="0"/>
                        </a:spcAft>
                      </a:pPr>
                      <a:r>
                        <a:rPr lang="tr-TR" sz="1200" b="1" dirty="0" smtClean="0">
                          <a:latin typeface="Calibri"/>
                          <a:ea typeface="Calibri"/>
                          <a:cs typeface="Times New Roman"/>
                        </a:rPr>
                        <a:t>8 </a:t>
                      </a:r>
                      <a:r>
                        <a:rPr lang="tr-TR" sz="1200" b="1" dirty="0">
                          <a:latin typeface="Calibri"/>
                          <a:ea typeface="Calibri"/>
                          <a:cs typeface="Times New Roman"/>
                        </a:rPr>
                        <a:t>SAAT</a:t>
                      </a:r>
                    </a:p>
                  </a:txBody>
                  <a:tcPr marL="68580" marR="68580" marT="0" marB="0"/>
                </a:tc>
              </a:tr>
              <a:tr h="567075">
                <a:tc>
                  <a:txBody>
                    <a:bodyPr/>
                    <a:lstStyle/>
                    <a:p>
                      <a:pPr algn="ctr">
                        <a:lnSpc>
                          <a:spcPct val="115000"/>
                        </a:lnSpc>
                        <a:spcAft>
                          <a:spcPts val="0"/>
                        </a:spcAft>
                      </a:pPr>
                      <a:r>
                        <a:rPr lang="tr-TR" sz="1200" b="1" dirty="0">
                          <a:latin typeface="Calibri"/>
                          <a:ea typeface="Calibri"/>
                          <a:cs typeface="Times New Roman"/>
                        </a:rPr>
                        <a:t>8</a:t>
                      </a:r>
                    </a:p>
                  </a:txBody>
                  <a:tcPr marL="68580" marR="68580" marT="0" marB="0"/>
                </a:tc>
                <a:tc>
                  <a:txBody>
                    <a:bodyPr/>
                    <a:lstStyle/>
                    <a:p>
                      <a:pPr algn="just">
                        <a:lnSpc>
                          <a:spcPct val="115000"/>
                        </a:lnSpc>
                        <a:spcAft>
                          <a:spcPts val="0"/>
                        </a:spcAft>
                      </a:pPr>
                      <a:r>
                        <a:rPr lang="tr-TR" sz="1200" b="1">
                          <a:latin typeface="Calibri"/>
                          <a:ea typeface="Calibri"/>
                          <a:cs typeface="Times New Roman"/>
                        </a:rPr>
                        <a:t>KALABALIK YÖNETİMİ</a:t>
                      </a:r>
                    </a:p>
                  </a:txBody>
                  <a:tcPr marL="68580" marR="68580" marT="0" marB="0"/>
                </a:tc>
                <a:tc>
                  <a:txBody>
                    <a:bodyPr/>
                    <a:lstStyle/>
                    <a:p>
                      <a:pPr algn="ctr">
                        <a:lnSpc>
                          <a:spcPct val="115000"/>
                        </a:lnSpc>
                        <a:spcAft>
                          <a:spcPts val="0"/>
                        </a:spcAft>
                      </a:pPr>
                      <a:r>
                        <a:rPr lang="tr-TR" sz="1200" b="1" dirty="0" smtClean="0">
                          <a:latin typeface="Calibri"/>
                          <a:ea typeface="Calibri"/>
                          <a:cs typeface="Times New Roman"/>
                        </a:rPr>
                        <a:t>4 </a:t>
                      </a:r>
                      <a:r>
                        <a:rPr lang="tr-TR" sz="1200" b="1" dirty="0">
                          <a:latin typeface="Calibri"/>
                          <a:ea typeface="Calibri"/>
                          <a:cs typeface="Times New Roman"/>
                        </a:rPr>
                        <a:t>SAAT</a:t>
                      </a:r>
                    </a:p>
                  </a:txBody>
                  <a:tcPr marL="68580" marR="68580" marT="0" marB="0"/>
                </a:tc>
              </a:tr>
              <a:tr h="369029">
                <a:tc>
                  <a:txBody>
                    <a:bodyPr/>
                    <a:lstStyle/>
                    <a:p>
                      <a:pPr algn="ctr">
                        <a:lnSpc>
                          <a:spcPct val="115000"/>
                        </a:lnSpc>
                        <a:spcAft>
                          <a:spcPts val="0"/>
                        </a:spcAft>
                      </a:pPr>
                      <a:r>
                        <a:rPr lang="tr-TR" sz="1200" b="1" dirty="0">
                          <a:latin typeface="Calibri"/>
                          <a:ea typeface="Calibri"/>
                          <a:cs typeface="Times New Roman"/>
                        </a:rPr>
                        <a:t>9</a:t>
                      </a:r>
                    </a:p>
                  </a:txBody>
                  <a:tcPr marL="68580" marR="68580" marT="0" marB="0"/>
                </a:tc>
                <a:tc>
                  <a:txBody>
                    <a:bodyPr/>
                    <a:lstStyle/>
                    <a:p>
                      <a:pPr algn="just">
                        <a:lnSpc>
                          <a:spcPct val="115000"/>
                        </a:lnSpc>
                        <a:spcAft>
                          <a:spcPts val="0"/>
                        </a:spcAft>
                      </a:pPr>
                      <a:r>
                        <a:rPr lang="tr-TR" sz="1200" b="1">
                          <a:latin typeface="Calibri"/>
                          <a:ea typeface="Calibri"/>
                          <a:cs typeface="Times New Roman"/>
                        </a:rPr>
                        <a:t>KİŞİ KORUMA</a:t>
                      </a:r>
                    </a:p>
                  </a:txBody>
                  <a:tcPr marL="68580" marR="68580" marT="0" marB="0"/>
                </a:tc>
                <a:tc>
                  <a:txBody>
                    <a:bodyPr/>
                    <a:lstStyle/>
                    <a:p>
                      <a:pPr algn="ctr">
                        <a:lnSpc>
                          <a:spcPct val="115000"/>
                        </a:lnSpc>
                        <a:spcAft>
                          <a:spcPts val="0"/>
                        </a:spcAft>
                      </a:pPr>
                      <a:r>
                        <a:rPr lang="tr-TR" sz="1200" b="1" dirty="0" smtClean="0">
                          <a:latin typeface="Calibri"/>
                          <a:ea typeface="Calibri"/>
                          <a:cs typeface="Times New Roman"/>
                        </a:rPr>
                        <a:t>4 </a:t>
                      </a:r>
                      <a:r>
                        <a:rPr lang="tr-TR" sz="1200" b="1" dirty="0">
                          <a:latin typeface="Calibri"/>
                          <a:ea typeface="Calibri"/>
                          <a:cs typeface="Times New Roman"/>
                        </a:rPr>
                        <a:t>SAAT</a:t>
                      </a:r>
                    </a:p>
                  </a:txBody>
                  <a:tcPr marL="68580" marR="68580" marT="0" marB="0"/>
                </a:tc>
              </a:tr>
              <a:tr h="567075">
                <a:tc>
                  <a:txBody>
                    <a:bodyPr/>
                    <a:lstStyle/>
                    <a:p>
                      <a:pPr algn="ctr">
                        <a:lnSpc>
                          <a:spcPct val="115000"/>
                        </a:lnSpc>
                        <a:spcAft>
                          <a:spcPts val="0"/>
                        </a:spcAft>
                      </a:pPr>
                      <a:r>
                        <a:rPr lang="tr-TR" sz="1200" b="1" dirty="0">
                          <a:latin typeface="Calibri"/>
                          <a:ea typeface="Calibri"/>
                          <a:cs typeface="Times New Roman"/>
                        </a:rPr>
                        <a:t>10</a:t>
                      </a:r>
                    </a:p>
                  </a:txBody>
                  <a:tcPr marL="68580" marR="68580" marT="0" marB="0"/>
                </a:tc>
                <a:tc>
                  <a:txBody>
                    <a:bodyPr/>
                    <a:lstStyle/>
                    <a:p>
                      <a:pPr algn="just">
                        <a:lnSpc>
                          <a:spcPct val="115000"/>
                        </a:lnSpc>
                        <a:spcAft>
                          <a:spcPts val="0"/>
                        </a:spcAft>
                      </a:pPr>
                      <a:r>
                        <a:rPr lang="tr-TR" sz="1200" b="1">
                          <a:latin typeface="Calibri"/>
                          <a:ea typeface="Calibri"/>
                          <a:cs typeface="Times New Roman"/>
                        </a:rPr>
                        <a:t>GENEL KOLLUKLA İLİŞKİLER</a:t>
                      </a:r>
                    </a:p>
                  </a:txBody>
                  <a:tcPr marL="68580" marR="68580" marT="0" marB="0"/>
                </a:tc>
                <a:tc>
                  <a:txBody>
                    <a:bodyPr/>
                    <a:lstStyle/>
                    <a:p>
                      <a:pPr algn="ctr">
                        <a:lnSpc>
                          <a:spcPct val="115000"/>
                        </a:lnSpc>
                        <a:spcAft>
                          <a:spcPts val="0"/>
                        </a:spcAft>
                      </a:pPr>
                      <a:r>
                        <a:rPr lang="tr-TR" sz="1200" b="1" dirty="0" smtClean="0">
                          <a:latin typeface="Calibri"/>
                          <a:ea typeface="Calibri"/>
                          <a:cs typeface="Times New Roman"/>
                        </a:rPr>
                        <a:t>2 </a:t>
                      </a:r>
                      <a:r>
                        <a:rPr lang="tr-TR" sz="1200" b="1" dirty="0">
                          <a:latin typeface="Calibri"/>
                          <a:ea typeface="Calibri"/>
                          <a:cs typeface="Times New Roman"/>
                        </a:rPr>
                        <a:t>SAAT</a:t>
                      </a:r>
                    </a:p>
                  </a:txBody>
                  <a:tcPr marL="68580" marR="68580" marT="0" marB="0"/>
                </a:tc>
              </a:tr>
              <a:tr h="567075">
                <a:tc>
                  <a:txBody>
                    <a:bodyPr/>
                    <a:lstStyle/>
                    <a:p>
                      <a:pPr algn="ctr">
                        <a:lnSpc>
                          <a:spcPct val="115000"/>
                        </a:lnSpc>
                        <a:spcAft>
                          <a:spcPts val="0"/>
                        </a:spcAft>
                      </a:pPr>
                      <a:r>
                        <a:rPr lang="tr-TR" sz="1200" b="1" dirty="0">
                          <a:solidFill>
                            <a:srgbClr val="FF0000"/>
                          </a:solidFill>
                          <a:latin typeface="Calibri"/>
                          <a:ea typeface="Calibri"/>
                          <a:cs typeface="Times New Roman"/>
                        </a:rPr>
                        <a:t>11</a:t>
                      </a:r>
                      <a:endParaRPr lang="tr-TR" sz="1200" b="1" dirty="0">
                        <a:latin typeface="Calibri"/>
                        <a:ea typeface="Calibri"/>
                        <a:cs typeface="Times New Roman"/>
                      </a:endParaRPr>
                    </a:p>
                  </a:txBody>
                  <a:tcPr marL="68580" marR="68580" marT="0" marB="0"/>
                </a:tc>
                <a:tc>
                  <a:txBody>
                    <a:bodyPr/>
                    <a:lstStyle/>
                    <a:p>
                      <a:pPr algn="just">
                        <a:lnSpc>
                          <a:spcPct val="115000"/>
                        </a:lnSpc>
                        <a:spcAft>
                          <a:spcPts val="0"/>
                        </a:spcAft>
                      </a:pPr>
                      <a:r>
                        <a:rPr lang="tr-TR" sz="1200" b="1">
                          <a:solidFill>
                            <a:srgbClr val="FF0000"/>
                          </a:solidFill>
                          <a:latin typeface="Calibri"/>
                          <a:ea typeface="Calibri"/>
                          <a:cs typeface="Times New Roman"/>
                        </a:rPr>
                        <a:t>SİLAH BİLGİSİ VE ATIŞ</a:t>
                      </a:r>
                      <a:endParaRPr lang="tr-TR" sz="1200" b="1">
                        <a:latin typeface="Calibri"/>
                        <a:ea typeface="Calibri"/>
                        <a:cs typeface="Times New Roman"/>
                      </a:endParaRPr>
                    </a:p>
                  </a:txBody>
                  <a:tcPr marL="68580" marR="68580" marT="0" marB="0"/>
                </a:tc>
                <a:tc>
                  <a:txBody>
                    <a:bodyPr/>
                    <a:lstStyle/>
                    <a:p>
                      <a:pPr algn="ctr">
                        <a:lnSpc>
                          <a:spcPct val="115000"/>
                        </a:lnSpc>
                        <a:spcAft>
                          <a:spcPts val="0"/>
                        </a:spcAft>
                      </a:pPr>
                      <a:r>
                        <a:rPr lang="tr-TR" sz="1200" b="1" dirty="0" smtClean="0">
                          <a:solidFill>
                            <a:srgbClr val="FF0000"/>
                          </a:solidFill>
                          <a:latin typeface="Calibri"/>
                          <a:ea typeface="Calibri"/>
                          <a:cs typeface="Times New Roman"/>
                        </a:rPr>
                        <a:t>10 </a:t>
                      </a:r>
                      <a:r>
                        <a:rPr lang="tr-TR" sz="1200" b="1" dirty="0">
                          <a:solidFill>
                            <a:srgbClr val="FF0000"/>
                          </a:solidFill>
                          <a:latin typeface="Calibri"/>
                          <a:ea typeface="Calibri"/>
                          <a:cs typeface="Times New Roman"/>
                        </a:rPr>
                        <a:t>SAAT</a:t>
                      </a:r>
                      <a:endParaRPr lang="tr-TR" sz="1200" b="1" dirty="0">
                        <a:latin typeface="Calibri"/>
                        <a:ea typeface="Calibri"/>
                        <a:cs typeface="Times New Roman"/>
                      </a:endParaRPr>
                    </a:p>
                  </a:txBody>
                  <a:tcPr marL="68580" marR="68580" marT="0" marB="0"/>
                </a:tc>
              </a:tr>
              <a:tr h="567075">
                <a:tc>
                  <a:txBody>
                    <a:bodyPr/>
                    <a:lstStyle/>
                    <a:p>
                      <a:pPr algn="just">
                        <a:lnSpc>
                          <a:spcPct val="115000"/>
                        </a:lnSpc>
                        <a:spcAft>
                          <a:spcPts val="0"/>
                        </a:spcAft>
                      </a:pPr>
                      <a:endParaRPr lang="tr-TR" sz="1200" b="1"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600" b="1" dirty="0" smtClean="0">
                          <a:latin typeface="+mn-lt"/>
                          <a:ea typeface="Calibri"/>
                          <a:cs typeface="Times New Roman"/>
                        </a:rPr>
                        <a:t>GENEL TOPLAM</a:t>
                      </a:r>
                    </a:p>
                    <a:p>
                      <a:pPr algn="ctr">
                        <a:lnSpc>
                          <a:spcPct val="115000"/>
                        </a:lnSpc>
                        <a:spcAft>
                          <a:spcPts val="0"/>
                        </a:spcAft>
                      </a:pPr>
                      <a:endParaRPr lang="tr-TR" sz="1600" b="1"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600" b="1" dirty="0" smtClean="0">
                          <a:latin typeface="+mn-lt"/>
                          <a:ea typeface="Calibri"/>
                          <a:cs typeface="Times New Roman"/>
                        </a:rPr>
                        <a:t>60 SAAT </a:t>
                      </a:r>
                    </a:p>
                    <a:p>
                      <a:pPr algn="ctr">
                        <a:lnSpc>
                          <a:spcPct val="115000"/>
                        </a:lnSpc>
                        <a:spcAft>
                          <a:spcPts val="0"/>
                        </a:spcAft>
                      </a:pPr>
                      <a:endParaRPr lang="tr-TR" sz="16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YASAKLAR VE CEZALAR</a:t>
            </a:r>
            <a:r>
              <a:rPr lang="tr-TR" dirty="0" smtClean="0"/>
              <a:t/>
            </a:r>
            <a:br>
              <a:rPr lang="tr-TR" dirty="0" smtClean="0"/>
            </a:br>
            <a:endParaRPr lang="tr-TR" dirty="0"/>
          </a:p>
        </p:txBody>
      </p:sp>
      <p:sp>
        <p:nvSpPr>
          <p:cNvPr id="3" name="2 İçerik Yer Tutucusu"/>
          <p:cNvSpPr>
            <a:spLocks noGrp="1"/>
          </p:cNvSpPr>
          <p:nvPr>
            <p:ph idx="1"/>
          </p:nvPr>
        </p:nvSpPr>
        <p:spPr>
          <a:xfrm>
            <a:off x="457200" y="836712"/>
            <a:ext cx="8229600" cy="5688632"/>
          </a:xfrm>
        </p:spPr>
        <p:txBody>
          <a:bodyPr>
            <a:normAutofit fontScale="92500" lnSpcReduction="10000"/>
          </a:bodyPr>
          <a:lstStyle/>
          <a:p>
            <a:pPr lvl="0" algn="just"/>
            <a:r>
              <a:rPr lang="tr-TR" dirty="0" smtClean="0"/>
              <a:t>Özel güvenlik görevlileri kanunda belirtilen koruma ve güvenlik hizmetleri dışında başka bir işte çalıştırılamazlar,</a:t>
            </a:r>
          </a:p>
          <a:p>
            <a:pPr lvl="0" algn="just"/>
            <a:r>
              <a:rPr lang="tr-TR" dirty="0" smtClean="0"/>
              <a:t>Özel güvenlik personeli grev yapamaz,</a:t>
            </a:r>
          </a:p>
          <a:p>
            <a:pPr lvl="0" algn="just"/>
            <a:r>
              <a:rPr lang="tr-TR" dirty="0" smtClean="0"/>
              <a:t>Özel güvenlik görevlileri lokavt dolayısıyla işten uzaklaştırılamaz</a:t>
            </a:r>
          </a:p>
          <a:p>
            <a:pPr lvl="0" algn="just"/>
            <a:r>
              <a:rPr lang="tr-TR" dirty="0" smtClean="0"/>
              <a:t>Özel Güvenlik kanununda öngörülen hususların yerine getirilmemesi ve ihlal edilmesi halinde adli ve idari para cezaları uygulanır.</a:t>
            </a:r>
          </a:p>
          <a:p>
            <a:pPr lvl="0" algn="just"/>
            <a:r>
              <a:rPr lang="tr-TR" dirty="0" smtClean="0"/>
              <a:t>İhlal durumuna göre </a:t>
            </a:r>
            <a:r>
              <a:rPr lang="tr-TR" b="1" dirty="0" smtClean="0"/>
              <a:t>3 aydan-bir yıla kadar hapis</a:t>
            </a:r>
            <a:r>
              <a:rPr lang="tr-TR" dirty="0" smtClean="0"/>
              <a:t>,</a:t>
            </a:r>
          </a:p>
          <a:p>
            <a:pPr algn="just"/>
            <a:r>
              <a:rPr lang="tr-TR" b="1" dirty="0" smtClean="0"/>
              <a:t>Bin liradan-iki bin liraya kadar para cezası </a:t>
            </a:r>
            <a:r>
              <a:rPr lang="tr-TR" dirty="0" smtClean="0"/>
              <a:t>uygulanır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ÇEŞİTLİ HÜKÜMLER</a:t>
            </a:r>
            <a:r>
              <a:rPr lang="tr-TR" dirty="0" smtClean="0"/>
              <a:t/>
            </a:r>
            <a:br>
              <a:rPr lang="tr-TR" dirty="0" smtClean="0"/>
            </a:br>
            <a:endParaRPr lang="tr-TR" dirty="0"/>
          </a:p>
        </p:txBody>
      </p:sp>
      <p:sp>
        <p:nvSpPr>
          <p:cNvPr id="3" name="2 İçerik Yer Tutucusu"/>
          <p:cNvSpPr>
            <a:spLocks noGrp="1"/>
          </p:cNvSpPr>
          <p:nvPr>
            <p:ph idx="1"/>
          </p:nvPr>
        </p:nvSpPr>
        <p:spPr>
          <a:xfrm>
            <a:off x="251520" y="836712"/>
            <a:ext cx="8640960" cy="5688632"/>
          </a:xfrm>
        </p:spPr>
        <p:txBody>
          <a:bodyPr/>
          <a:lstStyle/>
          <a:p>
            <a:pPr>
              <a:buNone/>
            </a:pPr>
            <a:r>
              <a:rPr lang="tr-TR" b="1" dirty="0" smtClean="0"/>
              <a:t>   ÖZEL GÜVENLİK MALİ SORUMLULUK SİGORTASI</a:t>
            </a:r>
            <a:endParaRPr lang="tr-TR" dirty="0" smtClean="0"/>
          </a:p>
          <a:p>
            <a:pPr algn="just">
              <a:buNone/>
            </a:pPr>
            <a:r>
              <a:rPr lang="tr-TR" dirty="0" smtClean="0"/>
              <a:t>   </a:t>
            </a:r>
          </a:p>
          <a:p>
            <a:pPr algn="just">
              <a:buNone/>
            </a:pPr>
            <a:r>
              <a:rPr lang="tr-TR" dirty="0" smtClean="0"/>
              <a:t>    Özel hukuk tüzel kişileri ve özel güvenlik şirketleri, istihdam ettikleri özel güvenlik görevlilerinin üçüncü kişilere verecekleri zararların tazmini amacıyla özel güvenlik malî sorumluluk sigortası yaptırmak zorundadır. Özel güvenlik malî sorumluluk sigortasına ilişkin esas ve usuller Hazine Müsteşarlığınca belirlenir</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DENETİM</a:t>
            </a:r>
            <a:r>
              <a:rPr lang="tr-TR" dirty="0" smtClean="0"/>
              <a:t/>
            </a:r>
            <a:br>
              <a:rPr lang="tr-TR" dirty="0" smtClean="0"/>
            </a:br>
            <a:endParaRPr lang="tr-TR" dirty="0"/>
          </a:p>
        </p:txBody>
      </p:sp>
      <p:sp>
        <p:nvSpPr>
          <p:cNvPr id="3" name="2 İçerik Yer Tutucusu"/>
          <p:cNvSpPr>
            <a:spLocks noGrp="1"/>
          </p:cNvSpPr>
          <p:nvPr>
            <p:ph idx="1"/>
          </p:nvPr>
        </p:nvSpPr>
        <p:spPr>
          <a:xfrm>
            <a:off x="457200" y="764704"/>
            <a:ext cx="8229600" cy="5361459"/>
          </a:xfrm>
        </p:spPr>
        <p:txBody>
          <a:bodyPr>
            <a:normAutofit fontScale="70000" lnSpcReduction="20000"/>
          </a:bodyPr>
          <a:lstStyle/>
          <a:p>
            <a:pPr algn="just"/>
            <a:endParaRPr lang="tr-TR" dirty="0" smtClean="0"/>
          </a:p>
          <a:p>
            <a:pPr algn="just"/>
            <a:r>
              <a:rPr lang="tr-TR" dirty="0" smtClean="0"/>
              <a:t>İçişleri Bakanlığı ve valilikler özel güvenlik hizmetleri kapsamında, özel güvenlik birimlerini, özel güvenlik şirketlerini ve özel güvenlik eğitimi veren kurumları denetlemeye yetkilidir. Denetimin mahiyeti, kapsamı, usul ve esasları yönetmelikle belirlenir.</a:t>
            </a:r>
          </a:p>
          <a:p>
            <a:pPr algn="just"/>
            <a:endParaRPr lang="tr-TR" dirty="0" smtClean="0"/>
          </a:p>
          <a:p>
            <a:pPr algn="just">
              <a:buNone/>
            </a:pPr>
            <a:endParaRPr lang="tr-TR" b="1" dirty="0" smtClean="0"/>
          </a:p>
          <a:p>
            <a:pPr algn="just"/>
            <a:r>
              <a:rPr lang="tr-TR" dirty="0" smtClean="0"/>
              <a:t>Denetim sonucu tespit edilen eksikliklerin ilgili kişi, kurum, kuruluş ve şirketlerce verilen süre içinde giderilmesi zorunludur.</a:t>
            </a:r>
          </a:p>
          <a:p>
            <a:pPr algn="just"/>
            <a:endParaRPr lang="tr-TR" dirty="0" smtClean="0"/>
          </a:p>
          <a:p>
            <a:pPr algn="just"/>
            <a:r>
              <a:rPr lang="tr-TR" dirty="0" smtClean="0"/>
              <a:t>Amacı dışında faaliyet gösterdiği veya suç kaynağına dönüştüğü tespit edilen şirketlerin ve özel eğitim kurumlarının faaliyet </a:t>
            </a:r>
            <a:r>
              <a:rPr lang="tr-TR" b="1" dirty="0" smtClean="0"/>
              <a:t>izni iptal edilir.</a:t>
            </a:r>
            <a:r>
              <a:rPr lang="tr-TR" dirty="0" smtClean="0"/>
              <a:t> </a:t>
            </a:r>
          </a:p>
          <a:p>
            <a:pPr algn="just"/>
            <a:endParaRPr lang="tr-TR" dirty="0" smtClean="0"/>
          </a:p>
          <a:p>
            <a:pPr algn="just"/>
            <a:r>
              <a:rPr lang="tr-TR" dirty="0" smtClean="0"/>
              <a:t>Bu şekilde faaliyet izni iptal edilen şirketlerin veya kurumların, kurucu ve yöneticileri, özel güvenlik şirketlerinde ve özel güvenlik eğitimi veren kurumlarda kurucu ve yönetici olamazlar</a:t>
            </a:r>
          </a:p>
          <a:p>
            <a:pPr algn="just"/>
            <a:endParaRPr lang="tr-TR" dirty="0" smtClean="0"/>
          </a:p>
          <a:p>
            <a:pPr algn="just"/>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RUHSAT HARCI</a:t>
            </a:r>
            <a:r>
              <a:rPr lang="tr-TR" dirty="0" smtClean="0"/>
              <a:t/>
            </a:r>
            <a:br>
              <a:rPr lang="tr-TR" dirty="0" smtClean="0"/>
            </a:br>
            <a:endParaRPr lang="tr-TR" dirty="0"/>
          </a:p>
        </p:txBody>
      </p:sp>
      <p:sp>
        <p:nvSpPr>
          <p:cNvPr id="3" name="2 İçerik Yer Tutucusu"/>
          <p:cNvSpPr>
            <a:spLocks noGrp="1"/>
          </p:cNvSpPr>
          <p:nvPr>
            <p:ph idx="1"/>
          </p:nvPr>
        </p:nvSpPr>
        <p:spPr>
          <a:xfrm>
            <a:off x="457200" y="764704"/>
            <a:ext cx="8435280" cy="5760640"/>
          </a:xfrm>
        </p:spPr>
        <p:txBody>
          <a:bodyPr>
            <a:normAutofit/>
          </a:bodyPr>
          <a:lstStyle/>
          <a:p>
            <a:pPr lvl="0" algn="just"/>
            <a:r>
              <a:rPr lang="tr-TR" dirty="0" smtClean="0"/>
              <a:t>Özel güvenlik şirketlerine ve özel güvenlik eğitimi verecek kurumlara faaliyet izni verilmesi için     </a:t>
            </a:r>
            <a:r>
              <a:rPr lang="tr-TR" dirty="0" err="1" smtClean="0"/>
              <a:t>onmilyar</a:t>
            </a:r>
            <a:r>
              <a:rPr lang="tr-TR" dirty="0" smtClean="0"/>
              <a:t> lira, </a:t>
            </a:r>
          </a:p>
          <a:p>
            <a:pPr lvl="0" algn="just"/>
            <a:r>
              <a:rPr lang="tr-TR" dirty="0" smtClean="0"/>
              <a:t>Özel güvenlik görevlilerine çalışma izni verilmesi için </a:t>
            </a:r>
            <a:r>
              <a:rPr lang="tr-TR" dirty="0" err="1" smtClean="0"/>
              <a:t>ikiyüzmilyon</a:t>
            </a:r>
            <a:r>
              <a:rPr lang="tr-TR" dirty="0" smtClean="0"/>
              <a:t> lira ruhsat harcı alınır. </a:t>
            </a:r>
          </a:p>
          <a:p>
            <a:pPr algn="just">
              <a:buNone/>
            </a:pPr>
            <a:r>
              <a:rPr lang="tr-TR" dirty="0" smtClean="0"/>
              <a:t>  Bu harç miktarları her yıl yeniden değerlendirilir:</a:t>
            </a:r>
          </a:p>
          <a:p>
            <a:pPr algn="just">
              <a:buNone/>
            </a:pPr>
            <a:r>
              <a:rPr lang="tr-TR" dirty="0" smtClean="0"/>
              <a:t>        </a:t>
            </a:r>
            <a:r>
              <a:rPr lang="tr-TR" u="sng" dirty="0" smtClean="0"/>
              <a:t>2014 yılı için:</a:t>
            </a:r>
          </a:p>
          <a:p>
            <a:pPr lvl="0" algn="just"/>
            <a:r>
              <a:rPr lang="tr-TR" dirty="0" smtClean="0"/>
              <a:t>Özel Güvenlik ve Eğitimi Kurumu faaliyet izin belgesi alma miktarı</a:t>
            </a:r>
            <a:r>
              <a:rPr lang="tr-TR" b="1" dirty="0" smtClean="0"/>
              <a:t>:                  21.490.04 TL</a:t>
            </a:r>
          </a:p>
          <a:p>
            <a:pPr lvl="0" algn="just"/>
            <a:r>
              <a:rPr lang="tr-TR" dirty="0" smtClean="0"/>
              <a:t>Özel Güvenlik Çalışma izni harcı:    </a:t>
            </a:r>
            <a:r>
              <a:rPr lang="tr-TR" b="1" dirty="0" smtClean="0"/>
              <a:t>430,92 TL</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332656"/>
            <a:ext cx="8568952" cy="6192688"/>
          </a:xfrm>
        </p:spPr>
        <p:txBody>
          <a:bodyPr>
            <a:normAutofit/>
          </a:bodyPr>
          <a:lstStyle/>
          <a:p>
            <a:pPr>
              <a:buNone/>
            </a:pPr>
            <a:r>
              <a:rPr lang="tr-TR" dirty="0" smtClean="0"/>
              <a:t>   </a:t>
            </a:r>
          </a:p>
          <a:p>
            <a:pPr algn="just">
              <a:buNone/>
            </a:pPr>
            <a:r>
              <a:rPr lang="tr-TR" dirty="0" smtClean="0"/>
              <a:t>   Türkiye’de özel güvenlik uygulamaları 1981 yılında çıkartılan 2495 sayılı yasa ile kısmen başlamış, ancak </a:t>
            </a:r>
            <a:r>
              <a:rPr lang="tr-TR" b="1" dirty="0" smtClean="0"/>
              <a:t>26.06.2004</a:t>
            </a:r>
            <a:r>
              <a:rPr lang="tr-TR" dirty="0" smtClean="0"/>
              <a:t> tarihinde </a:t>
            </a:r>
            <a:r>
              <a:rPr lang="tr-TR" b="1" dirty="0" smtClean="0"/>
              <a:t>5188 </a:t>
            </a:r>
            <a:r>
              <a:rPr lang="tr-TR" dirty="0" smtClean="0"/>
              <a:t>sayılı “</a:t>
            </a:r>
            <a:r>
              <a:rPr lang="tr-TR" b="1" dirty="0" smtClean="0"/>
              <a:t>Özel Güvenlik Hizmetlerine Dair</a:t>
            </a:r>
            <a:r>
              <a:rPr lang="tr-TR" dirty="0" smtClean="0"/>
              <a:t>”  kanunun  kabulünden sonra hızla yurt çapında yayılarak genelleşmiştir.</a:t>
            </a:r>
          </a:p>
          <a:p>
            <a:pPr algn="just">
              <a:buNone/>
            </a:pPr>
            <a:r>
              <a:rPr lang="tr-TR" dirty="0" smtClean="0"/>
              <a:t>   </a:t>
            </a:r>
          </a:p>
          <a:p>
            <a:pPr algn="just">
              <a:buNone/>
            </a:pPr>
            <a:r>
              <a:rPr lang="tr-TR" dirty="0" smtClean="0"/>
              <a:t>    Kanunun birinci maddesi “</a:t>
            </a:r>
            <a:r>
              <a:rPr lang="tr-TR" b="1" dirty="0" smtClean="0"/>
              <a:t>özel güvenlik hizmetlerini</a:t>
            </a:r>
            <a:r>
              <a:rPr lang="tr-TR" dirty="0" smtClean="0"/>
              <a:t>” kamu güvenliğini tamamlayıcı mahiyette tanımlamıştır.</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normAutofit/>
          </a:bodyPr>
          <a:lstStyle/>
          <a:p>
            <a:endParaRPr lang="tr-TR" dirty="0" smtClean="0"/>
          </a:p>
          <a:p>
            <a:pPr>
              <a:buNone/>
            </a:pPr>
            <a:endParaRPr lang="tr-TR" dirty="0" smtClean="0"/>
          </a:p>
        </p:txBody>
      </p:sp>
      <p:graphicFrame>
        <p:nvGraphicFramePr>
          <p:cNvPr id="1026" name="Object 2"/>
          <p:cNvGraphicFramePr>
            <a:graphicFrameLocks noChangeAspect="1"/>
          </p:cNvGraphicFramePr>
          <p:nvPr/>
        </p:nvGraphicFramePr>
        <p:xfrm>
          <a:off x="357158" y="285728"/>
          <a:ext cx="8737032" cy="6572272"/>
        </p:xfrm>
        <a:graphic>
          <a:graphicData uri="http://schemas.openxmlformats.org/presentationml/2006/ole">
            <p:oleObj spid="_x0000_s1026" name="Document" r:id="rId3" imgW="7041330" imgH="7184068" progId="Word.Documen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ÖZEL GÜVENLİĞİN BAĞLI OLDUĞU MAKAM</a:t>
            </a:r>
            <a:endParaRPr lang="tr-TR" dirty="0"/>
          </a:p>
        </p:txBody>
      </p:sp>
      <p:sp>
        <p:nvSpPr>
          <p:cNvPr id="3" name="2 İçerik Yer Tutucusu"/>
          <p:cNvSpPr>
            <a:spLocks noGrp="1"/>
          </p:cNvSpPr>
          <p:nvPr>
            <p:ph idx="1"/>
          </p:nvPr>
        </p:nvSpPr>
        <p:spPr/>
        <p:txBody>
          <a:bodyPr/>
          <a:lstStyle/>
          <a:p>
            <a:pPr>
              <a:buNone/>
            </a:pPr>
            <a:r>
              <a:rPr lang="tr-TR" b="1" dirty="0" smtClean="0"/>
              <a:t>     İÇİŞLERİ BAKANLIĞI </a:t>
            </a:r>
          </a:p>
          <a:p>
            <a:r>
              <a:rPr lang="tr-TR" dirty="0" smtClean="0"/>
              <a:t>Emniyet Genel Müdürlüğü</a:t>
            </a:r>
          </a:p>
          <a:p>
            <a:pPr>
              <a:buNone/>
            </a:pPr>
            <a:r>
              <a:rPr lang="tr-TR" dirty="0" smtClean="0"/>
              <a:t>     Özel Güvenlik Daire Başkanlığı</a:t>
            </a:r>
          </a:p>
          <a:p>
            <a:pPr>
              <a:buNone/>
            </a:pPr>
            <a:r>
              <a:rPr lang="tr-TR" dirty="0" smtClean="0"/>
              <a:t>     Özel Güvenlik Denetleme Başkanlığı</a:t>
            </a:r>
          </a:p>
          <a:p>
            <a:r>
              <a:rPr lang="tr-TR" dirty="0" smtClean="0"/>
              <a:t>Jandarma Genel Komutanlığı</a:t>
            </a:r>
          </a:p>
          <a:p>
            <a:pPr>
              <a:buNone/>
            </a:pPr>
            <a:r>
              <a:rPr lang="tr-TR" dirty="0" smtClean="0"/>
              <a:t>    Özel Güvenlik Şubesi</a:t>
            </a:r>
          </a:p>
          <a:p>
            <a:pPr>
              <a:buNone/>
            </a:pPr>
            <a:r>
              <a:rPr lang="tr-TR" dirty="0" smtClean="0"/>
              <a:t>    </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normAutofit lnSpcReduction="10000"/>
          </a:bodyPr>
          <a:lstStyle/>
          <a:p>
            <a:endParaRPr lang="tr-TR" dirty="0" smtClean="0"/>
          </a:p>
          <a:p>
            <a:endParaRPr lang="tr-TR" dirty="0" smtClean="0"/>
          </a:p>
          <a:p>
            <a:pPr>
              <a:buNone/>
            </a:pPr>
            <a:r>
              <a:rPr lang="tr-TR" b="1" dirty="0" smtClean="0"/>
              <a:t>     TEŞEKKÜRLER..</a:t>
            </a:r>
          </a:p>
          <a:p>
            <a:pPr>
              <a:buNone/>
            </a:pPr>
            <a:endParaRPr lang="tr-TR" b="1" dirty="0" smtClean="0"/>
          </a:p>
          <a:p>
            <a:pPr algn="ctr">
              <a:buNone/>
            </a:pPr>
            <a:endParaRPr lang="tr-TR" b="1" dirty="0" smtClean="0"/>
          </a:p>
          <a:p>
            <a:pPr algn="ctr">
              <a:buNone/>
            </a:pPr>
            <a:endParaRPr lang="tr-TR" b="1" dirty="0" smtClean="0"/>
          </a:p>
          <a:p>
            <a:pPr algn="ctr">
              <a:buNone/>
            </a:pPr>
            <a:endParaRPr lang="tr-TR" b="1" dirty="0" smtClean="0"/>
          </a:p>
          <a:p>
            <a:pPr algn="ctr">
              <a:buNone/>
            </a:pPr>
            <a:r>
              <a:rPr lang="tr-TR" b="1" dirty="0" smtClean="0"/>
              <a:t>Yusuf Vehbi Dalda</a:t>
            </a:r>
          </a:p>
          <a:p>
            <a:pPr algn="ctr">
              <a:buNone/>
            </a:pPr>
            <a:r>
              <a:rPr lang="tr-TR" b="1" dirty="0" smtClean="0"/>
              <a:t>Güvenlik ve Eğitim Uzmanı</a:t>
            </a:r>
          </a:p>
          <a:p>
            <a:pPr algn="ctr">
              <a:buNone/>
            </a:pPr>
            <a:r>
              <a:rPr lang="tr-TR" b="1" dirty="0" smtClean="0"/>
              <a:t>UNDP Danışmanı </a:t>
            </a:r>
            <a:endParaRPr lang="tr-T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İSTATİSTİKÎ VERİLER</a:t>
            </a:r>
            <a:r>
              <a:rPr lang="tr-TR" dirty="0" smtClean="0"/>
              <a:t/>
            </a:r>
            <a:br>
              <a:rPr lang="tr-TR" dirty="0" smtClean="0"/>
            </a:br>
            <a:endParaRPr lang="tr-TR" dirty="0"/>
          </a:p>
        </p:txBody>
      </p:sp>
      <p:graphicFrame>
        <p:nvGraphicFramePr>
          <p:cNvPr id="4" name="3 İçerik Yer Tutucusu"/>
          <p:cNvGraphicFramePr>
            <a:graphicFrameLocks noGrp="1"/>
          </p:cNvGraphicFramePr>
          <p:nvPr>
            <p:ph idx="1"/>
          </p:nvPr>
        </p:nvGraphicFramePr>
        <p:xfrm>
          <a:off x="457200" y="836712"/>
          <a:ext cx="8229600" cy="5616624"/>
        </p:xfrm>
        <a:graphic>
          <a:graphicData uri="http://schemas.openxmlformats.org/drawingml/2006/table">
            <a:tbl>
              <a:tblPr firstRow="1" bandRow="1">
                <a:tableStyleId>{5C22544A-7EE6-4342-B048-85BDC9FD1C3A}</a:tableStyleId>
              </a:tblPr>
              <a:tblGrid>
                <a:gridCol w="730424"/>
                <a:gridCol w="6192688"/>
                <a:gridCol w="1306488"/>
              </a:tblGrid>
              <a:tr h="702078">
                <a:tc>
                  <a:txBody>
                    <a:bodyPr/>
                    <a:lstStyle/>
                    <a:p>
                      <a:r>
                        <a:rPr lang="tr-TR" dirty="0" smtClean="0"/>
                        <a:t>1</a:t>
                      </a:r>
                      <a:endParaRPr lang="tr-TR" dirty="0"/>
                    </a:p>
                  </a:txBody>
                  <a:tcPr/>
                </a:tc>
                <a:tc>
                  <a:txBody>
                    <a:bodyPr/>
                    <a:lstStyle/>
                    <a:p>
                      <a:r>
                        <a:rPr lang="tr-TR" b="1" dirty="0" smtClean="0"/>
                        <a:t>ÖZEL GÜVENLİK İZİN OLAN YER SAYISI </a:t>
                      </a:r>
                      <a:endParaRPr lang="tr-TR" dirty="0"/>
                    </a:p>
                  </a:txBody>
                  <a:tcPr/>
                </a:tc>
                <a:tc>
                  <a:txBody>
                    <a:bodyPr/>
                    <a:lstStyle/>
                    <a:p>
                      <a:r>
                        <a:rPr lang="tr-TR" b="1" dirty="0" smtClean="0"/>
                        <a:t>        65.187</a:t>
                      </a:r>
                      <a:endParaRPr lang="tr-TR" dirty="0"/>
                    </a:p>
                  </a:txBody>
                  <a:tcPr/>
                </a:tc>
              </a:tr>
              <a:tr h="702078">
                <a:tc>
                  <a:txBody>
                    <a:bodyPr/>
                    <a:lstStyle/>
                    <a:p>
                      <a:r>
                        <a:rPr lang="tr-TR" dirty="0" smtClean="0"/>
                        <a:t>2</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ÖZEL GÜVENLİK ŞİRKETİ SAYISI</a:t>
                      </a:r>
                      <a:endParaRPr lang="tr-TR" dirty="0" smtClean="0"/>
                    </a:p>
                    <a:p>
                      <a:endParaRPr lang="tr-TR" dirty="0"/>
                    </a:p>
                  </a:txBody>
                  <a:tcPr/>
                </a:tc>
                <a:tc>
                  <a:txBody>
                    <a:bodyPr/>
                    <a:lstStyle/>
                    <a:p>
                      <a:r>
                        <a:rPr lang="tr-TR" b="1" dirty="0" smtClean="0"/>
                        <a:t>          1.618</a:t>
                      </a:r>
                      <a:endParaRPr lang="tr-TR" dirty="0"/>
                    </a:p>
                  </a:txBody>
                  <a:tcPr/>
                </a:tc>
              </a:tr>
              <a:tr h="702078">
                <a:tc>
                  <a:txBody>
                    <a:bodyPr/>
                    <a:lstStyle/>
                    <a:p>
                      <a:r>
                        <a:rPr lang="tr-TR" dirty="0" smtClean="0"/>
                        <a:t>3</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ÖZEL GÜVENLİK EĞİTİM KURUMU SAYISI</a:t>
                      </a:r>
                      <a:endParaRPr lang="tr-TR" dirty="0" smtClean="0"/>
                    </a:p>
                    <a:p>
                      <a:endParaRPr lang="tr-TR" dirty="0"/>
                    </a:p>
                  </a:txBody>
                  <a:tcPr/>
                </a:tc>
                <a:tc>
                  <a:txBody>
                    <a:bodyPr/>
                    <a:lstStyle/>
                    <a:p>
                      <a:r>
                        <a:rPr lang="tr-TR" b="1" dirty="0" smtClean="0"/>
                        <a:t>             760</a:t>
                      </a:r>
                      <a:endParaRPr lang="tr-TR" dirty="0"/>
                    </a:p>
                  </a:txBody>
                  <a:tcPr/>
                </a:tc>
              </a:tr>
              <a:tr h="702078">
                <a:tc>
                  <a:txBody>
                    <a:bodyPr/>
                    <a:lstStyle/>
                    <a:p>
                      <a:r>
                        <a:rPr lang="tr-TR" dirty="0" smtClean="0"/>
                        <a:t>4</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SERTİFİKA ALAN ÖZEL GÜVENLİK SAYISI</a:t>
                      </a:r>
                      <a:endParaRPr lang="tr-TR" dirty="0" smtClean="0"/>
                    </a:p>
                    <a:p>
                      <a:endParaRPr lang="tr-TR" dirty="0"/>
                    </a:p>
                  </a:txBody>
                  <a:tcPr/>
                </a:tc>
                <a:tc>
                  <a:txBody>
                    <a:bodyPr/>
                    <a:lstStyle/>
                    <a:p>
                      <a:r>
                        <a:rPr lang="tr-TR" b="1" dirty="0" smtClean="0"/>
                        <a:t> 1.447.241</a:t>
                      </a:r>
                      <a:endParaRPr lang="tr-TR" dirty="0"/>
                    </a:p>
                  </a:txBody>
                  <a:tcPr/>
                </a:tc>
              </a:tr>
              <a:tr h="702078">
                <a:tc>
                  <a:txBody>
                    <a:bodyPr/>
                    <a:lstStyle/>
                    <a:p>
                      <a:r>
                        <a:rPr lang="tr-TR" dirty="0" smtClean="0"/>
                        <a:t>5</a:t>
                      </a:r>
                      <a:endParaRPr lang="tr-TR" dirty="0"/>
                    </a:p>
                  </a:txBody>
                  <a:tcPr/>
                </a:tc>
                <a:tc>
                  <a:txBody>
                    <a:bodyPr/>
                    <a:lstStyle/>
                    <a:p>
                      <a:pPr algn="just"/>
                      <a:r>
                        <a:rPr lang="tr-TR" b="1" dirty="0" smtClean="0"/>
                        <a:t>ÇALIŞMA İZNİ ALAN ÖZEL GÜVENLİK SAYISI</a:t>
                      </a:r>
                      <a:endParaRPr lang="tr-TR" dirty="0" smtClean="0"/>
                    </a:p>
                    <a:p>
                      <a:endParaRPr lang="tr-TR" dirty="0"/>
                    </a:p>
                  </a:txBody>
                  <a:tcPr/>
                </a:tc>
                <a:tc>
                  <a:txBody>
                    <a:bodyPr/>
                    <a:lstStyle/>
                    <a:p>
                      <a:r>
                        <a:rPr lang="tr-TR" b="1" dirty="0" smtClean="0"/>
                        <a:t>      640.475</a:t>
                      </a:r>
                      <a:endParaRPr lang="tr-TR" dirty="0"/>
                    </a:p>
                  </a:txBody>
                  <a:tcPr/>
                </a:tc>
              </a:tr>
              <a:tr h="702078">
                <a:tc>
                  <a:txBody>
                    <a:bodyPr/>
                    <a:lstStyle/>
                    <a:p>
                      <a:r>
                        <a:rPr lang="tr-TR" dirty="0" smtClean="0"/>
                        <a:t>6</a:t>
                      </a:r>
                      <a:endParaRPr lang="tr-TR" dirty="0"/>
                    </a:p>
                  </a:txBody>
                  <a:tcPr/>
                </a:tc>
                <a:tc>
                  <a:txBody>
                    <a:bodyPr/>
                    <a:lstStyle/>
                    <a:p>
                      <a:pPr>
                        <a:lnSpc>
                          <a:spcPct val="115000"/>
                        </a:lnSpc>
                        <a:spcAft>
                          <a:spcPts val="0"/>
                        </a:spcAft>
                      </a:pPr>
                      <a:r>
                        <a:rPr lang="tr-TR" sz="1800" b="1" dirty="0" smtClean="0">
                          <a:latin typeface="Calibri"/>
                          <a:ea typeface="Calibri"/>
                          <a:cs typeface="Times New Roman"/>
                        </a:rPr>
                        <a:t>(Aktif olarak çalışan) ÖZEL </a:t>
                      </a:r>
                      <a:r>
                        <a:rPr lang="tr-TR" sz="1800" b="1" dirty="0">
                          <a:latin typeface="Calibri"/>
                          <a:ea typeface="Calibri"/>
                          <a:cs typeface="Times New Roman"/>
                        </a:rPr>
                        <a:t>GÜVENLİK SAYISI</a:t>
                      </a:r>
                      <a:endParaRPr lang="tr-TR" sz="1800" dirty="0">
                        <a:latin typeface="Calibri"/>
                        <a:ea typeface="Calibri"/>
                        <a:cs typeface="Times New Roman"/>
                      </a:endParaRPr>
                    </a:p>
                  </a:txBody>
                  <a:tcPr marL="68580" marR="68580" marT="0" marB="0"/>
                </a:tc>
                <a:tc>
                  <a:txBody>
                    <a:bodyPr/>
                    <a:lstStyle/>
                    <a:p>
                      <a:pPr algn="ctr">
                        <a:lnSpc>
                          <a:spcPct val="115000"/>
                        </a:lnSpc>
                        <a:spcAft>
                          <a:spcPts val="0"/>
                        </a:spcAft>
                      </a:pPr>
                      <a:r>
                        <a:rPr lang="tr-TR" sz="1800" b="1" dirty="0">
                          <a:latin typeface="Calibri"/>
                          <a:ea typeface="Calibri"/>
                          <a:cs typeface="Times New Roman"/>
                        </a:rPr>
                        <a:t>     217.302</a:t>
                      </a:r>
                      <a:endParaRPr lang="tr-TR" sz="1800" dirty="0">
                        <a:latin typeface="Calibri"/>
                        <a:ea typeface="Calibri"/>
                        <a:cs typeface="Times New Roman"/>
                      </a:endParaRPr>
                    </a:p>
                  </a:txBody>
                  <a:tcPr marL="68580" marR="68580" marT="0" marB="0"/>
                </a:tc>
              </a:tr>
              <a:tr h="702078">
                <a:tc>
                  <a:txBody>
                    <a:bodyPr/>
                    <a:lstStyle/>
                    <a:p>
                      <a:r>
                        <a:rPr lang="tr-TR" dirty="0" smtClean="0"/>
                        <a:t>7</a:t>
                      </a:r>
                      <a:endParaRPr lang="tr-TR" dirty="0"/>
                    </a:p>
                  </a:txBody>
                  <a:tcPr/>
                </a:tc>
                <a:tc>
                  <a:txBody>
                    <a:bodyPr/>
                    <a:lstStyle/>
                    <a:p>
                      <a:pPr>
                        <a:lnSpc>
                          <a:spcPct val="115000"/>
                        </a:lnSpc>
                        <a:spcAft>
                          <a:spcPts val="0"/>
                        </a:spcAft>
                      </a:pPr>
                      <a:r>
                        <a:rPr lang="tr-TR" sz="1800" b="1" dirty="0" smtClean="0">
                          <a:latin typeface="Calibri"/>
                          <a:ea typeface="Calibri"/>
                          <a:cs typeface="Times New Roman"/>
                        </a:rPr>
                        <a:t>ALARM </a:t>
                      </a:r>
                      <a:r>
                        <a:rPr lang="tr-TR" sz="1800" b="1" dirty="0">
                          <a:latin typeface="Calibri"/>
                          <a:ea typeface="Calibri"/>
                          <a:cs typeface="Times New Roman"/>
                        </a:rPr>
                        <a:t>MERKEZİ SAYISI</a:t>
                      </a:r>
                      <a:endParaRPr lang="tr-TR" sz="1800" dirty="0">
                        <a:latin typeface="Calibri"/>
                        <a:ea typeface="Calibri"/>
                        <a:cs typeface="Times New Roman"/>
                      </a:endParaRPr>
                    </a:p>
                  </a:txBody>
                  <a:tcPr marL="68580" marR="68580" marT="0" marB="0"/>
                </a:tc>
                <a:tc>
                  <a:txBody>
                    <a:bodyPr/>
                    <a:lstStyle/>
                    <a:p>
                      <a:pPr algn="ctr">
                        <a:lnSpc>
                          <a:spcPct val="115000"/>
                        </a:lnSpc>
                        <a:spcAft>
                          <a:spcPts val="0"/>
                        </a:spcAft>
                      </a:pPr>
                      <a:r>
                        <a:rPr lang="tr-TR" sz="1800" b="1" dirty="0">
                          <a:latin typeface="Calibri"/>
                          <a:ea typeface="Calibri"/>
                          <a:cs typeface="Times New Roman"/>
                        </a:rPr>
                        <a:t>      </a:t>
                      </a:r>
                      <a:r>
                        <a:rPr lang="tr-TR" sz="1800" b="1" dirty="0" smtClean="0">
                          <a:latin typeface="Calibri"/>
                          <a:ea typeface="Calibri"/>
                          <a:cs typeface="Times New Roman"/>
                        </a:rPr>
                        <a:t>    </a:t>
                      </a:r>
                      <a:r>
                        <a:rPr lang="tr-TR" sz="1800" b="1" dirty="0">
                          <a:latin typeface="Calibri"/>
                          <a:ea typeface="Calibri"/>
                          <a:cs typeface="Times New Roman"/>
                        </a:rPr>
                        <a:t>304</a:t>
                      </a:r>
                      <a:endParaRPr lang="tr-TR" sz="1800" dirty="0">
                        <a:latin typeface="Calibri"/>
                        <a:ea typeface="Calibri"/>
                        <a:cs typeface="Times New Roman"/>
                      </a:endParaRPr>
                    </a:p>
                  </a:txBody>
                  <a:tcPr marL="68580" marR="68580" marT="0" marB="0"/>
                </a:tc>
              </a:tr>
              <a:tr h="702078">
                <a:tc>
                  <a:txBody>
                    <a:bodyPr/>
                    <a:lstStyle/>
                    <a:p>
                      <a:endParaRPr lang="tr-TR"/>
                    </a:p>
                  </a:txBody>
                  <a:tcPr/>
                </a:tc>
                <a:tc>
                  <a:txBody>
                    <a:bodyPr/>
                    <a:lstStyle/>
                    <a:p>
                      <a:r>
                        <a:rPr lang="tr-TR" dirty="0" smtClean="0">
                          <a:hlinkClick r:id="rId2"/>
                        </a:rPr>
                        <a:t>www.</a:t>
                      </a:r>
                      <a:r>
                        <a:rPr lang="tr-TR" dirty="0" err="1" smtClean="0">
                          <a:hlinkClick r:id="rId2"/>
                        </a:rPr>
                        <a:t>egm</a:t>
                      </a:r>
                      <a:r>
                        <a:rPr lang="tr-TR" dirty="0" smtClean="0">
                          <a:hlinkClick r:id="rId2"/>
                        </a:rPr>
                        <a:t>.gov.tr</a:t>
                      </a:r>
                      <a:r>
                        <a:rPr lang="tr-TR" dirty="0" smtClean="0"/>
                        <a:t> </a:t>
                      </a:r>
                    </a:p>
                    <a:p>
                      <a:r>
                        <a:rPr lang="tr-TR" dirty="0" smtClean="0"/>
                        <a:t>31.Mart 2014 tarihi itibariyle </a:t>
                      </a:r>
                      <a:endParaRPr lang="tr-TR" dirty="0"/>
                    </a:p>
                  </a:txBody>
                  <a:tcPr/>
                </a:tc>
                <a:tc>
                  <a:txBody>
                    <a:bodyPr/>
                    <a:lstStyle/>
                    <a:p>
                      <a:endParaRPr lang="tr-TR"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ÖZEL GÜVENLİK İZNİ-ŞİRKETLER</a:t>
            </a:r>
            <a:endParaRPr lang="tr-TR" dirty="0"/>
          </a:p>
        </p:txBody>
      </p:sp>
      <p:sp>
        <p:nvSpPr>
          <p:cNvPr id="3" name="2 İçerik Yer Tutucusu"/>
          <p:cNvSpPr>
            <a:spLocks noGrp="1"/>
          </p:cNvSpPr>
          <p:nvPr>
            <p:ph idx="1"/>
          </p:nvPr>
        </p:nvSpPr>
        <p:spPr>
          <a:xfrm>
            <a:off x="457200" y="1124744"/>
            <a:ext cx="8435280" cy="5472608"/>
          </a:xfrm>
        </p:spPr>
        <p:txBody>
          <a:bodyPr>
            <a:normAutofit lnSpcReduction="10000"/>
          </a:bodyPr>
          <a:lstStyle/>
          <a:p>
            <a:pPr algn="just">
              <a:buNone/>
            </a:pPr>
            <a:r>
              <a:rPr lang="tr-TR" b="1" dirty="0" smtClean="0"/>
              <a:t>  </a:t>
            </a:r>
          </a:p>
          <a:p>
            <a:pPr algn="just">
              <a:buNone/>
            </a:pPr>
            <a:r>
              <a:rPr lang="tr-TR" b="1" dirty="0" smtClean="0"/>
              <a:t>Bir yerde özel güvenlik hizmetleri;</a:t>
            </a:r>
            <a:endParaRPr lang="tr-TR" dirty="0" smtClean="0"/>
          </a:p>
          <a:p>
            <a:pPr algn="just">
              <a:buNone/>
            </a:pPr>
            <a:endParaRPr lang="tr-TR" dirty="0" smtClean="0"/>
          </a:p>
          <a:p>
            <a:pPr algn="just"/>
            <a:r>
              <a:rPr lang="tr-TR" dirty="0" smtClean="0"/>
              <a:t>Bünyede  “Özel Güvenlik Birimi” oluşturmak,</a:t>
            </a:r>
          </a:p>
          <a:p>
            <a:pPr algn="just">
              <a:buNone/>
            </a:pPr>
            <a:endParaRPr lang="tr-TR" dirty="0" smtClean="0"/>
          </a:p>
          <a:p>
            <a:pPr algn="just"/>
            <a:r>
              <a:rPr lang="tr-TR" dirty="0" smtClean="0"/>
              <a:t>Özel Güvenlik Şirketlerinden hizmet satın almak,</a:t>
            </a:r>
          </a:p>
          <a:p>
            <a:pPr algn="just">
              <a:buNone/>
            </a:pPr>
            <a:endParaRPr lang="tr-TR" dirty="0" smtClean="0"/>
          </a:p>
          <a:p>
            <a:pPr algn="just"/>
            <a:r>
              <a:rPr lang="tr-TR" dirty="0" smtClean="0"/>
              <a:t>1. ve 2. maddenin birlikte uygulandığı “Karma sistemle” gerçekleştirilebilir.</a:t>
            </a:r>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ÖZEL GÜVENLİK İZNİ-ŞİRKETLER</a:t>
            </a:r>
            <a:endParaRPr lang="tr-TR" dirty="0"/>
          </a:p>
        </p:txBody>
      </p:sp>
      <p:sp>
        <p:nvSpPr>
          <p:cNvPr id="3" name="2 İçerik Yer Tutucusu"/>
          <p:cNvSpPr>
            <a:spLocks noGrp="1"/>
          </p:cNvSpPr>
          <p:nvPr>
            <p:ph idx="1"/>
          </p:nvPr>
        </p:nvSpPr>
        <p:spPr/>
        <p:txBody>
          <a:bodyPr>
            <a:normAutofit fontScale="85000" lnSpcReduction="10000"/>
          </a:bodyPr>
          <a:lstStyle/>
          <a:p>
            <a:pPr algn="just"/>
            <a:r>
              <a:rPr lang="tr-TR" dirty="0" smtClean="0"/>
              <a:t>Bir yerde verilecek özel güvenlik hizmeti için izin almak üzere İl Valiliğine başvurulur ve bu amaçla oluşturulan “</a:t>
            </a:r>
            <a:r>
              <a:rPr lang="tr-TR" b="1" dirty="0" smtClean="0"/>
              <a:t>Özel Güvenlik Komisyonu</a:t>
            </a:r>
            <a:r>
              <a:rPr lang="tr-TR" dirty="0" smtClean="0"/>
              <a:t>” kararının alınması sonrası başlatılır. </a:t>
            </a:r>
          </a:p>
          <a:p>
            <a:pPr algn="just"/>
            <a:r>
              <a:rPr lang="tr-TR" dirty="0" smtClean="0"/>
              <a:t>Komisyonda, devlet görevlileri dışında özel sektör-ticaret ve sanayi odası temsilcisi de bulunmaktadır.</a:t>
            </a:r>
          </a:p>
          <a:p>
            <a:pPr algn="just"/>
            <a:r>
              <a:rPr lang="tr-TR" dirty="0" smtClean="0"/>
              <a:t>Özel Güvenlik Şirket ve Eğitim Kurumları İçişleri Bakanlığından “</a:t>
            </a:r>
            <a:r>
              <a:rPr lang="tr-TR" b="1" dirty="0" smtClean="0"/>
              <a:t>Faaliyet İzin Belgesi</a:t>
            </a:r>
            <a:r>
              <a:rPr lang="tr-TR" dirty="0" smtClean="0"/>
              <a:t>” alarak hizmet verirler.</a:t>
            </a:r>
          </a:p>
          <a:p>
            <a:pPr algn="just"/>
            <a:r>
              <a:rPr lang="tr-TR" dirty="0" smtClean="0"/>
              <a:t>Alarm Merkezi İzleme Kurma ve İşletmek için valilikten “Y</a:t>
            </a:r>
            <a:r>
              <a:rPr lang="tr-TR" b="1" dirty="0" smtClean="0"/>
              <a:t>eterlilik Belgesi”</a:t>
            </a:r>
            <a:r>
              <a:rPr lang="tr-TR" dirty="0" smtClean="0"/>
              <a:t> alınır.</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ÖZEL GÜVENLİK İZNİ-ŞİRKETLER</a:t>
            </a:r>
            <a:endParaRPr lang="tr-TR" dirty="0"/>
          </a:p>
        </p:txBody>
      </p:sp>
      <p:sp>
        <p:nvSpPr>
          <p:cNvPr id="3" name="2 İçerik Yer Tutucusu"/>
          <p:cNvSpPr>
            <a:spLocks noGrp="1"/>
          </p:cNvSpPr>
          <p:nvPr>
            <p:ph idx="1"/>
          </p:nvPr>
        </p:nvSpPr>
        <p:spPr>
          <a:xfrm>
            <a:off x="457200" y="1268760"/>
            <a:ext cx="8435280" cy="5328592"/>
          </a:xfrm>
        </p:spPr>
        <p:txBody>
          <a:bodyPr>
            <a:normAutofit/>
          </a:bodyPr>
          <a:lstStyle/>
          <a:p>
            <a:pPr algn="just"/>
            <a:r>
              <a:rPr lang="tr-TR" dirty="0" smtClean="0"/>
              <a:t>Özel Güvenlik Şirket ve Eğitim Kurumların Yöneticilerinin 4 yıllık yüksek okul mezunu olması ve  özel güvenlik temel eğitimi almaları gerekmektedir. </a:t>
            </a:r>
          </a:p>
          <a:p>
            <a:pPr algn="just"/>
            <a:endParaRPr lang="tr-TR" dirty="0" smtClean="0"/>
          </a:p>
          <a:p>
            <a:pPr algn="just"/>
            <a:r>
              <a:rPr lang="tr-TR" dirty="0" smtClean="0"/>
              <a:t>Yabancı kişi ve şirketlerin Türkiye’de özel güvenlik hizmeti verebilmesi “</a:t>
            </a:r>
            <a:r>
              <a:rPr lang="tr-TR" b="1" dirty="0" smtClean="0"/>
              <a:t>mütekabiliyet</a:t>
            </a:r>
            <a:r>
              <a:rPr lang="tr-TR" dirty="0" smtClean="0"/>
              <a:t>” esasına tabiidir.</a:t>
            </a:r>
          </a:p>
          <a:p>
            <a:pPr algn="just"/>
            <a:endParaRPr lang="tr-TR" dirty="0" smtClean="0"/>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ÇALIŞMA İZNİ-KİMLİK-KIYAFET</a:t>
            </a:r>
            <a:r>
              <a:rPr lang="tr-TR" dirty="0" smtClean="0"/>
              <a:t/>
            </a:r>
            <a:br>
              <a:rPr lang="tr-TR" dirty="0" smtClean="0"/>
            </a:br>
            <a:endParaRPr lang="tr-TR" dirty="0"/>
          </a:p>
        </p:txBody>
      </p:sp>
      <p:sp>
        <p:nvSpPr>
          <p:cNvPr id="3" name="2 İçerik Yer Tutucusu"/>
          <p:cNvSpPr>
            <a:spLocks noGrp="1"/>
          </p:cNvSpPr>
          <p:nvPr>
            <p:ph idx="1"/>
          </p:nvPr>
        </p:nvSpPr>
        <p:spPr>
          <a:xfrm>
            <a:off x="457200" y="908720"/>
            <a:ext cx="8229600" cy="5217443"/>
          </a:xfrm>
        </p:spPr>
        <p:txBody>
          <a:bodyPr>
            <a:normAutofit lnSpcReduction="10000"/>
          </a:bodyPr>
          <a:lstStyle/>
          <a:p>
            <a:pPr algn="just"/>
            <a:r>
              <a:rPr lang="tr-TR" dirty="0" smtClean="0"/>
              <a:t>Özel güvenlik görevlileri ve şirket kurucu/yöneticileri hakkında valilikçe arşiv araştırması (silahsız çalışacaklar için) ve güvenlik soruşturması (silahlı çalışacaklar için) yapılır.</a:t>
            </a:r>
          </a:p>
          <a:p>
            <a:pPr algn="just"/>
            <a:r>
              <a:rPr lang="tr-TR" dirty="0" smtClean="0"/>
              <a:t> Olumlu olanlara valilikçe “</a:t>
            </a:r>
            <a:r>
              <a:rPr lang="tr-TR" b="1" dirty="0" smtClean="0"/>
              <a:t>çalışma izni</a:t>
            </a:r>
            <a:r>
              <a:rPr lang="tr-TR" dirty="0" smtClean="0"/>
              <a:t>”  ve  “</a:t>
            </a:r>
            <a:r>
              <a:rPr lang="tr-TR" b="1" dirty="0" smtClean="0"/>
              <a:t>Kimlik kartı”</a:t>
            </a:r>
            <a:r>
              <a:rPr lang="tr-TR" dirty="0" smtClean="0"/>
              <a:t> verilir.</a:t>
            </a:r>
          </a:p>
          <a:p>
            <a:pPr algn="just"/>
            <a:r>
              <a:rPr lang="tr-TR" dirty="0" smtClean="0"/>
              <a:t>Özel </a:t>
            </a:r>
            <a:r>
              <a:rPr lang="tr-TR" dirty="0" smtClean="0"/>
              <a:t>güvenlik </a:t>
            </a:r>
            <a:r>
              <a:rPr lang="tr-TR" dirty="0" smtClean="0"/>
              <a:t>görevlileri görev alanı ve süresince üniforma giyerler. Görevin ve iş yerinin özelliği nedeniyle sivil kıyafetle görev yapılmasına komisyon izin verebilir</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548680"/>
            <a:ext cx="8229600" cy="1143000"/>
          </a:xfrm>
        </p:spPr>
        <p:txBody>
          <a:bodyPr>
            <a:normAutofit fontScale="90000"/>
          </a:bodyPr>
          <a:lstStyle/>
          <a:p>
            <a:r>
              <a:rPr lang="tr-TR" sz="3600" b="1" dirty="0" smtClean="0"/>
              <a:t>ÖZEL GÜVENLİK GÖREVLİLERİNİN YETKİLERİ</a:t>
            </a:r>
            <a:r>
              <a:rPr lang="tr-TR" dirty="0" smtClean="0"/>
              <a:t/>
            </a:r>
            <a:br>
              <a:rPr lang="tr-TR" dirty="0" smtClean="0"/>
            </a:br>
            <a:endParaRPr lang="tr-TR" dirty="0"/>
          </a:p>
        </p:txBody>
      </p:sp>
      <p:sp>
        <p:nvSpPr>
          <p:cNvPr id="3" name="2 İçerik Yer Tutucusu"/>
          <p:cNvSpPr>
            <a:spLocks noGrp="1"/>
          </p:cNvSpPr>
          <p:nvPr>
            <p:ph idx="1"/>
          </p:nvPr>
        </p:nvSpPr>
        <p:spPr>
          <a:xfrm>
            <a:off x="457200" y="1052736"/>
            <a:ext cx="8435280" cy="5472608"/>
          </a:xfrm>
        </p:spPr>
        <p:txBody>
          <a:bodyPr>
            <a:normAutofit fontScale="62500" lnSpcReduction="20000"/>
          </a:bodyPr>
          <a:lstStyle/>
          <a:p>
            <a:pPr algn="just">
              <a:buNone/>
            </a:pPr>
            <a:r>
              <a:rPr lang="tr-TR" dirty="0" smtClean="0"/>
              <a:t>    </a:t>
            </a:r>
          </a:p>
          <a:p>
            <a:pPr algn="just">
              <a:buNone/>
            </a:pPr>
            <a:r>
              <a:rPr lang="tr-TR" dirty="0" smtClean="0"/>
              <a:t>           Özel Güvenlik Görevlilerinin Yetkileri bu kanunun 7.maddesinde belirlenmiştir. </a:t>
            </a:r>
          </a:p>
          <a:p>
            <a:pPr algn="just">
              <a:buNone/>
            </a:pPr>
            <a:r>
              <a:rPr lang="tr-TR" dirty="0" smtClean="0"/>
              <a:t>           Bu </a:t>
            </a:r>
            <a:r>
              <a:rPr lang="tr-TR" dirty="0" smtClean="0"/>
              <a:t>yetkiler, </a:t>
            </a:r>
            <a:r>
              <a:rPr lang="tr-TR" b="1" dirty="0" smtClean="0"/>
              <a:t>sadece görevli oldukları süre içinde ve görev alanlarında </a:t>
            </a:r>
            <a:r>
              <a:rPr lang="tr-TR" dirty="0" smtClean="0"/>
              <a:t>kullanılabilirler. Bunlar;</a:t>
            </a:r>
          </a:p>
          <a:p>
            <a:pPr algn="just">
              <a:buNone/>
            </a:pPr>
            <a:r>
              <a:rPr lang="tr-TR" dirty="0" smtClean="0"/>
              <a:t>            a) Koruma ve güvenliğini sağladıkları alanlara girmek isteyenleri duyarlı kapıdan geçirme, bu kişilerin üstlerini dedektörle arama, eşyaları X-ray cihazından veya benzeri güvenlik sistemlerinden geçirme.</a:t>
            </a:r>
          </a:p>
          <a:p>
            <a:pPr algn="just">
              <a:buNone/>
            </a:pPr>
            <a:r>
              <a:rPr lang="tr-TR" dirty="0" smtClean="0"/>
              <a:t>           b) Toplantı, konser, spor müsabakası, sahne gösterileri ve benzeri etkinlikler ile cenaze ve düğün törenlerinde kimlik sorma, duyarlı kapıdan geçirme, bu kişilerin üstlerini dedektörle arama, eşyaları X-ray cihazından veya benzeri güvenlik sistemlerinden geçirme.</a:t>
            </a:r>
          </a:p>
          <a:p>
            <a:pPr algn="just">
              <a:buNone/>
            </a:pPr>
            <a:r>
              <a:rPr lang="tr-TR" dirty="0" smtClean="0"/>
              <a:t>            c) </a:t>
            </a:r>
            <a:r>
              <a:rPr lang="tr-TR" b="1" dirty="0" smtClean="0"/>
              <a:t>(Değişik: 23/1/2008 – 5728/544 md.) </a:t>
            </a:r>
            <a:r>
              <a:rPr lang="tr-TR" dirty="0" smtClean="0"/>
              <a:t>Ceza Muhakemesi Kanununun 90 </a:t>
            </a:r>
            <a:r>
              <a:rPr lang="tr-TR" dirty="0" err="1" smtClean="0"/>
              <a:t>ıncı</a:t>
            </a:r>
            <a:r>
              <a:rPr lang="tr-TR" dirty="0" smtClean="0"/>
              <a:t> maddesine göre yakalama.</a:t>
            </a:r>
          </a:p>
          <a:p>
            <a:pPr algn="just">
              <a:buNone/>
            </a:pPr>
            <a:r>
              <a:rPr lang="tr-TR" dirty="0" smtClean="0"/>
              <a:t>           d) </a:t>
            </a:r>
            <a:r>
              <a:rPr lang="tr-TR" b="1" dirty="0" smtClean="0"/>
              <a:t>(Değişik: 23/1/2008 – 5728/544 md.) </a:t>
            </a:r>
            <a:r>
              <a:rPr lang="tr-TR" dirty="0" smtClean="0"/>
              <a:t>Görev alanında, haklarında yakalama emri veya mahkûmiyet kararı bulunan kişileri yakalama ve arama.</a:t>
            </a:r>
          </a:p>
          <a:p>
            <a:pPr algn="just">
              <a:buNone/>
            </a:pPr>
            <a:r>
              <a:rPr lang="tr-TR" dirty="0" smtClean="0"/>
              <a:t>           e) Yangın, deprem gibi </a:t>
            </a:r>
            <a:r>
              <a:rPr lang="tr-TR" dirty="0" err="1" smtClean="0"/>
              <a:t>tabiî</a:t>
            </a:r>
            <a:r>
              <a:rPr lang="tr-TR" dirty="0" smtClean="0"/>
              <a:t> afet durumlarında ve imdat istenmesi halinde görev alanındaki işyeri ve konutlara girme,     </a:t>
            </a:r>
          </a:p>
          <a:p>
            <a:pPr algn="just"/>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ÖZEL GÜVENLİK GÖREVLİLERİNİN YETKİLERİ</a:t>
            </a:r>
            <a:endParaRPr lang="tr-TR" sz="3200" dirty="0"/>
          </a:p>
        </p:txBody>
      </p:sp>
      <p:sp>
        <p:nvSpPr>
          <p:cNvPr id="3" name="2 İçerik Yer Tutucusu"/>
          <p:cNvSpPr>
            <a:spLocks noGrp="1"/>
          </p:cNvSpPr>
          <p:nvPr>
            <p:ph idx="1"/>
          </p:nvPr>
        </p:nvSpPr>
        <p:spPr>
          <a:xfrm>
            <a:off x="285720" y="1052736"/>
            <a:ext cx="8606760" cy="5544616"/>
          </a:xfrm>
        </p:spPr>
        <p:txBody>
          <a:bodyPr>
            <a:normAutofit fontScale="55000" lnSpcReduction="20000"/>
          </a:bodyPr>
          <a:lstStyle/>
          <a:p>
            <a:pPr algn="just">
              <a:buNone/>
            </a:pPr>
            <a:r>
              <a:rPr lang="tr-TR" dirty="0" smtClean="0"/>
              <a:t>  </a:t>
            </a:r>
          </a:p>
          <a:p>
            <a:pPr algn="just">
              <a:buNone/>
            </a:pPr>
            <a:r>
              <a:rPr lang="tr-TR" dirty="0" smtClean="0"/>
              <a:t>           f) Hava meydanı, liman, gar, istasyon ve terminal gibi toplu ulaşım tesislerinde kimlik sorma, duyarlı kapıdan geçirme, bu kişilerin üstlerini dedektörle arama, eşyaları X-ray cihazından veya benzeri güvenlik sistemlerinden geçirme.</a:t>
            </a:r>
          </a:p>
          <a:p>
            <a:pPr algn="just">
              <a:buNone/>
            </a:pPr>
            <a:endParaRPr lang="tr-TR" dirty="0" smtClean="0"/>
          </a:p>
          <a:p>
            <a:pPr algn="just">
              <a:buNone/>
            </a:pPr>
            <a:r>
              <a:rPr lang="tr-TR" dirty="0" smtClean="0"/>
              <a:t>            g) Genel kolluk kuvvetlerine derhal bildirmek şartıyla, aramalar sırasında suç teşkil eden veya delil olabilecek ya da suç teşkil etmemekle birlikte tehlike doğurabilecek eşyayı emanete alma.</a:t>
            </a:r>
          </a:p>
          <a:p>
            <a:pPr algn="just">
              <a:buNone/>
            </a:pPr>
            <a:endParaRPr lang="tr-TR" dirty="0" smtClean="0"/>
          </a:p>
          <a:p>
            <a:pPr algn="just">
              <a:buNone/>
            </a:pPr>
            <a:r>
              <a:rPr lang="tr-TR" dirty="0" smtClean="0"/>
              <a:t>           h) Terk edilmiş ve bulunmuş eşyayı emanete alma.</a:t>
            </a:r>
          </a:p>
          <a:p>
            <a:pPr algn="just">
              <a:buNone/>
            </a:pPr>
            <a:r>
              <a:rPr lang="tr-TR" dirty="0" smtClean="0"/>
              <a:t> </a:t>
            </a:r>
          </a:p>
          <a:p>
            <a:pPr algn="just">
              <a:buNone/>
            </a:pPr>
            <a:r>
              <a:rPr lang="tr-TR" dirty="0" smtClean="0"/>
              <a:t>          ı) Kişinin vücudu veya sağlığı bakımından mevcut bir tehlikeden korunması amacıyla yakalama.</a:t>
            </a:r>
          </a:p>
          <a:p>
            <a:pPr algn="just">
              <a:buNone/>
            </a:pPr>
            <a:r>
              <a:rPr lang="tr-TR" dirty="0" smtClean="0"/>
              <a:t> </a:t>
            </a:r>
          </a:p>
          <a:p>
            <a:pPr algn="just">
              <a:buNone/>
            </a:pPr>
            <a:r>
              <a:rPr lang="tr-TR" dirty="0" smtClean="0"/>
              <a:t>           j) </a:t>
            </a:r>
            <a:r>
              <a:rPr lang="tr-TR" b="1" dirty="0" smtClean="0"/>
              <a:t>(Değişik: 23/1/2008 – 5728/544 md.) </a:t>
            </a:r>
            <a:r>
              <a:rPr lang="tr-TR" dirty="0" smtClean="0"/>
              <a:t>Olay yerini ve delilleri koruma, bu amaçla Ceza Muhakemesi Kanununun 168 inci maddesine göre yakalama.</a:t>
            </a:r>
          </a:p>
          <a:p>
            <a:pPr algn="just">
              <a:buNone/>
            </a:pPr>
            <a:r>
              <a:rPr lang="tr-TR" dirty="0" smtClean="0"/>
              <a:t> </a:t>
            </a:r>
          </a:p>
          <a:p>
            <a:pPr algn="just">
              <a:buNone/>
            </a:pPr>
            <a:r>
              <a:rPr lang="tr-TR" dirty="0" smtClean="0"/>
              <a:t>          k) </a:t>
            </a:r>
            <a:r>
              <a:rPr lang="tr-TR" b="1" dirty="0" smtClean="0"/>
              <a:t>(Değişik: 23/1/2008 – 5728/544 md.) </a:t>
            </a:r>
            <a:r>
              <a:rPr lang="tr-TR" dirty="0" smtClean="0"/>
              <a:t>Türk Medeni Kanununun 981 inci maddesine, Borçlar Kanununun 52 </a:t>
            </a:r>
            <a:r>
              <a:rPr lang="tr-TR" dirty="0" err="1" smtClean="0"/>
              <a:t>nci</a:t>
            </a:r>
            <a:r>
              <a:rPr lang="tr-TR" dirty="0" smtClean="0"/>
              <a:t> maddesine, Türk Ceza Kanununun 24 ve 25 inci maddelerine göre zor kullanma</a:t>
            </a:r>
          </a:p>
          <a:p>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1441</Words>
  <Application>Microsoft Office PowerPoint</Application>
  <PresentationFormat>Ekran Gösterisi (4:3)</PresentationFormat>
  <Paragraphs>244</Paragraphs>
  <Slides>22</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22</vt:i4>
      </vt:variant>
    </vt:vector>
  </HeadingPairs>
  <TitlesOfParts>
    <vt:vector size="24" baseType="lpstr">
      <vt:lpstr>Ofis Teması</vt:lpstr>
      <vt:lpstr>Document</vt:lpstr>
      <vt:lpstr>Slayt 1</vt:lpstr>
      <vt:lpstr>Slayt 2</vt:lpstr>
      <vt:lpstr>İSTATİSTİKÎ VERİLER </vt:lpstr>
      <vt:lpstr>ÖZEL GÜVENLİK İZNİ-ŞİRKETLER</vt:lpstr>
      <vt:lpstr>ÖZEL GÜVENLİK İZNİ-ŞİRKETLER</vt:lpstr>
      <vt:lpstr>ÖZEL GÜVENLİK İZNİ-ŞİRKETLER</vt:lpstr>
      <vt:lpstr>ÇALIŞMA İZNİ-KİMLİK-KIYAFET </vt:lpstr>
      <vt:lpstr>ÖZEL GÜVENLİK GÖREVLİLERİNİN YETKİLERİ </vt:lpstr>
      <vt:lpstr>ÖZEL GÜVENLİK GÖREVLİLERİNİN YETKİLERİ</vt:lpstr>
      <vt:lpstr>EK ÖNLEMLER</vt:lpstr>
      <vt:lpstr>SİLAH BULUNDURMA VE TAŞIMA YETKİSİ </vt:lpstr>
      <vt:lpstr>ÖZEL GÜVENLİK GÖREVLERİNDE ARANACAK ŞARTLAR </vt:lpstr>
      <vt:lpstr>ÖZEL GÜVENLİK EĞİTİMİ </vt:lpstr>
      <vt:lpstr>ÖZEL GÜVENLİK TEMEL EĞİTİM PROGRAMI</vt:lpstr>
      <vt:lpstr>ÖZEL GÜVENLİK YENİLEME EĞİTİM PROGRAMI</vt:lpstr>
      <vt:lpstr>YASAKLAR VE CEZALAR </vt:lpstr>
      <vt:lpstr>ÇEŞİTLİ HÜKÜMLER </vt:lpstr>
      <vt:lpstr>DENETİM </vt:lpstr>
      <vt:lpstr>RUHSAT HARCI </vt:lpstr>
      <vt:lpstr>Slayt 20</vt:lpstr>
      <vt:lpstr>ÖZEL GÜVENLİĞİN BAĞLI OLDUĞU MAKAM</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Yusuf</dc:creator>
  <cp:lastModifiedBy>Dalda</cp:lastModifiedBy>
  <cp:revision>23</cp:revision>
  <dcterms:created xsi:type="dcterms:W3CDTF">2014-04-22T07:51:20Z</dcterms:created>
  <dcterms:modified xsi:type="dcterms:W3CDTF">2014-06-24T08:26:40Z</dcterms:modified>
</cp:coreProperties>
</file>