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92" r:id="rId2"/>
    <p:sldId id="369" r:id="rId3"/>
    <p:sldId id="397" r:id="rId4"/>
    <p:sldId id="438" r:id="rId5"/>
    <p:sldId id="437" r:id="rId6"/>
    <p:sldId id="439" r:id="rId7"/>
    <p:sldId id="444" r:id="rId8"/>
    <p:sldId id="441" r:id="rId9"/>
    <p:sldId id="449" r:id="rId10"/>
    <p:sldId id="448" r:id="rId11"/>
    <p:sldId id="443" r:id="rId12"/>
    <p:sldId id="446" r:id="rId13"/>
    <p:sldId id="399" r:id="rId14"/>
    <p:sldId id="400" r:id="rId15"/>
    <p:sldId id="450" r:id="rId16"/>
    <p:sldId id="451" r:id="rId17"/>
    <p:sldId id="442" r:id="rId18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522" autoAdjust="0"/>
  </p:normalViewPr>
  <p:slideViewPr>
    <p:cSldViewPr>
      <p:cViewPr>
        <p:scale>
          <a:sx n="66" d="100"/>
          <a:sy n="66" d="100"/>
        </p:scale>
        <p:origin x="-811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notesViewPr>
    <p:cSldViewPr>
      <p:cViewPr varScale="1">
        <p:scale>
          <a:sx n="48" d="100"/>
          <a:sy n="48" d="100"/>
        </p:scale>
        <p:origin x="-2074" y="-8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reported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582157538051327"/>
                  <c:y val="-2.3018789131941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8719334215390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750886265162458"/>
                  <c:y val="1.1509394565970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430214824615448"/>
                  <c:y val="2.3018789131941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873236307076996"/>
                  <c:y val="-9.20751565277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6995586348991526"/>
                  <c:y val="2.3018789131941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40286432820597"/>
                  <c:y val="-4.603757826388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0202300754461625"/>
                  <c:y val="6.9056367395824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3729686600478736"/>
                  <c:y val="9.20751565277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7417408166769347"/>
                  <c:y val="6.9056367395824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Theft from person</c:v>
                </c:pt>
                <c:pt idx="1">
                  <c:v>Vandalism</c:v>
                </c:pt>
                <c:pt idx="2">
                  <c:v>Minor assault</c:v>
                </c:pt>
                <c:pt idx="3">
                  <c:v>Bicycle theft</c:v>
                </c:pt>
                <c:pt idx="4">
                  <c:v>Theft from vehicle</c:v>
                </c:pt>
                <c:pt idx="5">
                  <c:v>Robbery</c:v>
                </c:pt>
                <c:pt idx="6">
                  <c:v>Wounding </c:v>
                </c:pt>
                <c:pt idx="7">
                  <c:v>Burglary (no loss)</c:v>
                </c:pt>
                <c:pt idx="8">
                  <c:v>Burglary (with loss) </c:v>
                </c:pt>
                <c:pt idx="9">
                  <c:v>Theft of vehicle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0.28999999999999998</c:v>
                </c:pt>
                <c:pt idx="1">
                  <c:v>0.34</c:v>
                </c:pt>
                <c:pt idx="2">
                  <c:v>0.34</c:v>
                </c:pt>
                <c:pt idx="3">
                  <c:v>0.39</c:v>
                </c:pt>
                <c:pt idx="4">
                  <c:v>0.37</c:v>
                </c:pt>
                <c:pt idx="5">
                  <c:v>0.49</c:v>
                </c:pt>
                <c:pt idx="6">
                  <c:v>0.56000000000000005</c:v>
                </c:pt>
                <c:pt idx="7">
                  <c:v>0.6</c:v>
                </c:pt>
                <c:pt idx="8">
                  <c:v>0.82</c:v>
                </c:pt>
                <c:pt idx="9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082240"/>
        <c:axId val="81083776"/>
      </c:barChart>
      <c:catAx>
        <c:axId val="81082240"/>
        <c:scaling>
          <c:orientation val="minMax"/>
        </c:scaling>
        <c:delete val="0"/>
        <c:axPos val="l"/>
        <c:majorTickMark val="out"/>
        <c:minorTickMark val="none"/>
        <c:tickLblPos val="nextTo"/>
        <c:crossAx val="81083776"/>
        <c:crosses val="autoZero"/>
        <c:auto val="1"/>
        <c:lblAlgn val="ctr"/>
        <c:lblOffset val="100"/>
        <c:noMultiLvlLbl val="0"/>
      </c:catAx>
      <c:valAx>
        <c:axId val="8108377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1082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23E0D-2BEB-4301-A7BC-67C4A5A71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180" y="4715153"/>
            <a:ext cx="54254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657945-3380-4D08-8BB0-EE3F87E613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40A3A-7717-40E5-B000-AA969DC57309}" type="slidenum">
              <a:rPr lang="en-GB"/>
              <a:pPr/>
              <a:t>11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3150" y="863600"/>
            <a:ext cx="4635500" cy="3478213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240" y="4730664"/>
            <a:ext cx="4973320" cy="448766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12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2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5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6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7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No new data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BC9-52EA-4D0D-8F78-F351DD426F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EE20-C1B9-48EB-805B-3F79CD0938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3A1D-9E7D-4BAE-AC42-E4D0C365D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8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686D6D-92F1-4DD6-8069-080B3671A9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32-735E-45E7-8260-8B64A86464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1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AA67-0F71-46B4-B8EC-6AAC27B8F1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DF40-8645-46AA-A850-D8BE80046D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D0A-6FE7-4349-AB43-8406FFB5A5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64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2FDA-4636-4857-A057-13A1870586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4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86C3-E5C9-4BD7-82D4-528EA82D51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F8E9-A72C-4CC7-A40E-D3AD961737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8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6A72-AB9C-4010-B0C2-B1294C5A03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2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C45A-DB63-449A-954E-77C3144B679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8" descr="icpr_or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5" y="6357939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63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are Victimization Surveys and How to Use Them?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Professor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ICPR, University of London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US" sz="2000" b="1" dirty="0"/>
              <a:t>Improvement of Civilian Oversight of Internal Security Sector Project - Phase </a:t>
            </a:r>
            <a:r>
              <a:rPr lang="en-US" sz="2000" b="1" dirty="0" smtClean="0"/>
              <a:t>II – Istanbul - </a:t>
            </a:r>
            <a:r>
              <a:rPr lang="en-US" sz="2000" b="1" dirty="0"/>
              <a:t>26-27 March 2013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53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GB" b="1" dirty="0"/>
              <a:t>Attrition in the criminal </a:t>
            </a:r>
            <a:r>
              <a:rPr lang="en-GB" b="1" dirty="0" smtClean="0"/>
              <a:t>process</a:t>
            </a:r>
            <a:br>
              <a:rPr lang="en-GB" b="1" dirty="0" smtClean="0"/>
            </a:br>
            <a:r>
              <a:rPr lang="en-GB" b="1" dirty="0"/>
              <a:t>E</a:t>
            </a:r>
            <a:r>
              <a:rPr lang="en-GB" b="1" dirty="0" smtClean="0"/>
              <a:t>ngland and Wales</a:t>
            </a:r>
            <a:endParaRPr lang="en-GB" b="1" dirty="0"/>
          </a:p>
        </p:txBody>
      </p:sp>
      <p:graphicFrame>
        <p:nvGraphicFramePr>
          <p:cNvPr id="3676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2813" y="1905000"/>
          <a:ext cx="81089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4" imgW="7772354" imgH="4114867" progId="MSGraph.Chart.8">
                  <p:embed followColorScheme="full"/>
                </p:oleObj>
              </mc:Choice>
              <mc:Fallback>
                <p:oleObj name="Chart" r:id="rId4" imgW="7772354" imgH="4114867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905000"/>
                        <a:ext cx="810895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6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738"/>
            <a:ext cx="8229600" cy="850900"/>
          </a:xfrm>
        </p:spPr>
        <p:txBody>
          <a:bodyPr/>
          <a:lstStyle/>
          <a:p>
            <a:r>
              <a:rPr lang="en-US" sz="3200" b="1" dirty="0"/>
              <a:t>Perceptions of changing crime, </a:t>
            </a:r>
            <a:r>
              <a:rPr lang="en-US" sz="3200" b="1" dirty="0" smtClean="0"/>
              <a:t>1996-2011</a:t>
            </a:r>
            <a:endParaRPr lang="en-GB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206915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1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/>
              <a:t>ICVS, 2005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/>
          </a:bodyPr>
          <a:lstStyle/>
          <a:p>
            <a:r>
              <a:rPr lang="en-GB" dirty="0" smtClean="0"/>
              <a:t>No correlation between recorded crime rates and victim survey rates between countries </a:t>
            </a:r>
          </a:p>
          <a:p>
            <a:r>
              <a:rPr lang="en-GB" dirty="0" smtClean="0"/>
              <a:t>40 countries</a:t>
            </a:r>
          </a:p>
          <a:p>
            <a:pPr lvl="1"/>
            <a:r>
              <a:rPr lang="en-GB" dirty="0" smtClean="0"/>
              <a:t>No clear correlation between development and crime rates</a:t>
            </a:r>
          </a:p>
          <a:p>
            <a:pPr lvl="1"/>
            <a:r>
              <a:rPr lang="en-GB" dirty="0" smtClean="0"/>
              <a:t>But rich industrialised countries record a high proportion of their crime </a:t>
            </a:r>
          </a:p>
          <a:p>
            <a:pPr lvl="1"/>
            <a:r>
              <a:rPr lang="en-GB" dirty="0" smtClean="0"/>
              <a:t>Ex-communist block countries record a low proportion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5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324600" cy="707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319981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/>
              <a:t>Graphic for ICVS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229600" cy="4392488"/>
          </a:xfrm>
        </p:spPr>
        <p:txBody>
          <a:bodyPr/>
          <a:lstStyle/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7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27384"/>
            <a:ext cx="677542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6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70438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Overall crime (ten offences) in city samples, 2005 ICVS/EU-ICS </a:t>
            </a:r>
            <a:endParaRPr lang="en-GB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908719"/>
            <a:ext cx="6375400" cy="588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9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are Victimization Surveys and How to Use Them?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Professor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ICPR, University of London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US" sz="2000" b="1" dirty="0"/>
              <a:t>Improvement of Civilian Oversight of Internal Security Sector Project - Phase </a:t>
            </a:r>
            <a:r>
              <a:rPr lang="en-US" sz="2000" b="1" dirty="0" smtClean="0"/>
              <a:t>II – Istanbul - </a:t>
            </a:r>
            <a:r>
              <a:rPr lang="en-US" sz="2000" b="1" dirty="0"/>
              <a:t>26-27 March 2013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45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What </a:t>
            </a:r>
            <a:r>
              <a:rPr lang="en-GB" sz="5400" dirty="0"/>
              <a:t>I</a:t>
            </a:r>
            <a:r>
              <a:rPr lang="en-GB" sz="5400" dirty="0" smtClean="0"/>
              <a:t>’ll </a:t>
            </a:r>
            <a:r>
              <a:rPr lang="en-GB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</a:t>
            </a:r>
            <a:endParaRPr lang="en-GB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281339"/>
          </a:xfrm>
        </p:spPr>
        <p:txBody>
          <a:bodyPr/>
          <a:lstStyle/>
          <a:p>
            <a:r>
              <a:rPr lang="en-GB" sz="3600" dirty="0" smtClean="0"/>
              <a:t>Using surveys to improve civilian oversight</a:t>
            </a:r>
            <a:endParaRPr lang="en-GB" sz="3600" dirty="0"/>
          </a:p>
          <a:p>
            <a:r>
              <a:rPr lang="en-GB" sz="3600" dirty="0" smtClean="0"/>
              <a:t>Measuring victimisation, as experienced by citizens (</a:t>
            </a:r>
            <a:r>
              <a:rPr lang="en-GB" sz="3600" dirty="0" err="1" smtClean="0"/>
              <a:t>eg</a:t>
            </a:r>
            <a:r>
              <a:rPr lang="en-GB" sz="3600" dirty="0" smtClean="0"/>
              <a:t> ICVS)</a:t>
            </a:r>
          </a:p>
          <a:p>
            <a:r>
              <a:rPr lang="en-GB" sz="3600" dirty="0" smtClean="0"/>
              <a:t>Measuring trust in justice, in the eyes of citizens (</a:t>
            </a:r>
            <a:r>
              <a:rPr lang="en-GB" sz="3600" dirty="0" err="1" smtClean="0"/>
              <a:t>eg</a:t>
            </a:r>
            <a:r>
              <a:rPr lang="en-GB" sz="3600" dirty="0" smtClean="0"/>
              <a:t> European Social Survey) – to be discussed by Dr Sato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596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/>
              <a:t>The case for surveys in justice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507288" cy="5517232"/>
          </a:xfrm>
        </p:spPr>
        <p:txBody>
          <a:bodyPr>
            <a:normAutofit/>
          </a:bodyPr>
          <a:lstStyle/>
          <a:p>
            <a:r>
              <a:rPr lang="en-GB" dirty="0" smtClean="0"/>
              <a:t>To be effective the police and the courts need public and trust and legitimacy</a:t>
            </a:r>
          </a:p>
          <a:p>
            <a:r>
              <a:rPr lang="en-GB" dirty="0" smtClean="0"/>
              <a:t>So the police and the justice system must </a:t>
            </a:r>
            <a:r>
              <a:rPr lang="en-GB" i="1" dirty="0" smtClean="0"/>
              <a:t>understand </a:t>
            </a:r>
            <a:r>
              <a:rPr lang="en-GB" dirty="0" smtClean="0"/>
              <a:t>public experience and attitudes</a:t>
            </a:r>
          </a:p>
          <a:p>
            <a:r>
              <a:rPr lang="en-GB" dirty="0" smtClean="0"/>
              <a:t>Surveys can provide this directly</a:t>
            </a:r>
          </a:p>
          <a:p>
            <a:r>
              <a:rPr lang="en-GB" dirty="0" smtClean="0"/>
              <a:t>By speaking to representative samples</a:t>
            </a:r>
          </a:p>
          <a:p>
            <a:r>
              <a:rPr lang="en-GB" dirty="0" smtClean="0"/>
              <a:t>Nationally or locally</a:t>
            </a:r>
          </a:p>
          <a:p>
            <a:r>
              <a:rPr lang="en-GB" dirty="0" smtClean="0"/>
              <a:t>Most European countries now use surveys for justice policy </a:t>
            </a:r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57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/>
              <a:t>Some issues for surveys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610424" y="1556792"/>
            <a:ext cx="8507288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Different modes of surveying</a:t>
            </a:r>
          </a:p>
          <a:p>
            <a:pPr lvl="1"/>
            <a:r>
              <a:rPr lang="en-GB" dirty="0" smtClean="0"/>
              <a:t>Face to face (in the home)</a:t>
            </a:r>
          </a:p>
          <a:p>
            <a:pPr lvl="1"/>
            <a:r>
              <a:rPr lang="en-GB" dirty="0" smtClean="0"/>
              <a:t>Phone surveys</a:t>
            </a:r>
          </a:p>
          <a:p>
            <a:pPr lvl="1"/>
            <a:r>
              <a:rPr lang="en-GB" dirty="0" smtClean="0"/>
              <a:t>Internet</a:t>
            </a:r>
          </a:p>
          <a:p>
            <a:r>
              <a:rPr lang="en-GB" dirty="0" smtClean="0"/>
              <a:t>Different types of sampling</a:t>
            </a:r>
          </a:p>
          <a:p>
            <a:pPr lvl="1"/>
            <a:r>
              <a:rPr lang="en-GB" dirty="0" smtClean="0"/>
              <a:t>Probability samples drawn from population lists</a:t>
            </a:r>
          </a:p>
          <a:p>
            <a:pPr lvl="1"/>
            <a:r>
              <a:rPr lang="en-GB" dirty="0" smtClean="0"/>
              <a:t>Quota samples</a:t>
            </a:r>
          </a:p>
          <a:p>
            <a:r>
              <a:rPr lang="en-GB" dirty="0" smtClean="0"/>
              <a:t>Response rates</a:t>
            </a:r>
          </a:p>
          <a:p>
            <a:r>
              <a:rPr lang="en-GB" dirty="0" smtClean="0"/>
              <a:t>Sample size, sampling error and precision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0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/>
              <a:t>The case </a:t>
            </a:r>
            <a:r>
              <a:rPr lang="en-GB" sz="5400" dirty="0"/>
              <a:t>for victimisation</a:t>
            </a:r>
            <a:r>
              <a:rPr lang="en-GB" sz="5400"/>
              <a:t/>
            </a:r>
            <a:br>
              <a:rPr lang="en-GB" sz="5400"/>
            </a:br>
            <a:r>
              <a:rPr lang="en-GB" sz="5400" smtClean="0"/>
              <a:t>surveys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Police statistics can be a bad guide to crime</a:t>
            </a:r>
          </a:p>
          <a:p>
            <a:r>
              <a:rPr lang="en-GB" dirty="0" smtClean="0"/>
              <a:t>Not all crimes are</a:t>
            </a:r>
            <a:r>
              <a:rPr lang="en-GB" i="1" dirty="0" smtClean="0"/>
              <a:t> reported </a:t>
            </a:r>
            <a:r>
              <a:rPr lang="en-GB" dirty="0" smtClean="0"/>
              <a:t>to police</a:t>
            </a:r>
          </a:p>
          <a:p>
            <a:r>
              <a:rPr lang="en-GB" dirty="0" smtClean="0"/>
              <a:t>Not all </a:t>
            </a:r>
            <a:r>
              <a:rPr lang="en-GB" i="1" dirty="0" smtClean="0"/>
              <a:t>reported </a:t>
            </a:r>
            <a:r>
              <a:rPr lang="en-GB" dirty="0" smtClean="0"/>
              <a:t>crimes</a:t>
            </a:r>
            <a:r>
              <a:rPr lang="en-GB" dirty="0"/>
              <a:t> </a:t>
            </a:r>
            <a:r>
              <a:rPr lang="en-GB" dirty="0" smtClean="0"/>
              <a:t>are </a:t>
            </a:r>
            <a:r>
              <a:rPr lang="en-GB" i="1" dirty="0" smtClean="0"/>
              <a:t>recorded</a:t>
            </a:r>
          </a:p>
          <a:p>
            <a:r>
              <a:rPr lang="en-GB" dirty="0" smtClean="0"/>
              <a:t>When the police are trusted, people will report crimes they have experienced</a:t>
            </a:r>
          </a:p>
          <a:p>
            <a:r>
              <a:rPr lang="en-GB" dirty="0" smtClean="0"/>
              <a:t>When people distrust the police, they will be </a:t>
            </a:r>
            <a:r>
              <a:rPr lang="en-GB" i="1" dirty="0" smtClean="0"/>
              <a:t>less likely </a:t>
            </a:r>
            <a:r>
              <a:rPr lang="en-GB" dirty="0" smtClean="0"/>
              <a:t>to report crime</a:t>
            </a:r>
          </a:p>
          <a:p>
            <a:r>
              <a:rPr lang="en-GB" dirty="0" smtClean="0"/>
              <a:t>And police </a:t>
            </a:r>
            <a:r>
              <a:rPr lang="en-GB" i="1" dirty="0" smtClean="0"/>
              <a:t>recording </a:t>
            </a:r>
            <a:r>
              <a:rPr lang="en-GB" dirty="0" smtClean="0"/>
              <a:t>rates vary</a:t>
            </a:r>
          </a:p>
          <a:p>
            <a:r>
              <a:rPr lang="en-GB" dirty="0" smtClean="0"/>
              <a:t>So low recorded crime rates can mislead</a:t>
            </a:r>
          </a:p>
          <a:p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 smtClean="0"/>
              <a:t>How surveys of victimisation work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“In the last twelve months, has anyone</a:t>
            </a:r>
            <a:r>
              <a:rPr lang="en-GB" dirty="0"/>
              <a:t> </a:t>
            </a:r>
            <a:r>
              <a:rPr lang="en-GB" dirty="0" smtClean="0"/>
              <a:t>got into your house and stolen something?”</a:t>
            </a:r>
          </a:p>
          <a:p>
            <a:pPr marL="0" indent="0">
              <a:buNone/>
            </a:pPr>
            <a:r>
              <a:rPr lang="en-GB" dirty="0" smtClean="0"/>
              <a:t>“In the last twelve months, has </a:t>
            </a:r>
            <a:r>
              <a:rPr lang="en-GB" smtClean="0"/>
              <a:t>anyone attacked </a:t>
            </a:r>
            <a:r>
              <a:rPr lang="en-GB" dirty="0" smtClean="0"/>
              <a:t>you or hit you in any way?”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“Did you report this to the police?”</a:t>
            </a:r>
          </a:p>
          <a:p>
            <a:r>
              <a:rPr lang="en-GB" dirty="0" smtClean="0"/>
              <a:t>Enables measures of:</a:t>
            </a:r>
          </a:p>
          <a:p>
            <a:pPr marL="857250" lvl="1" indent="-457200"/>
            <a:r>
              <a:rPr lang="en-GB" dirty="0" smtClean="0"/>
              <a:t>Reported crime</a:t>
            </a:r>
          </a:p>
          <a:p>
            <a:pPr marL="857250" lvl="1" indent="-457200"/>
            <a:r>
              <a:rPr lang="en-GB" dirty="0" smtClean="0"/>
              <a:t>Unreported crime</a:t>
            </a:r>
          </a:p>
          <a:p>
            <a:pPr marL="857250" lvl="1" indent="-457200"/>
            <a:r>
              <a:rPr lang="en-GB" dirty="0" smtClean="0"/>
              <a:t>All crime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13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S</a:t>
            </a:r>
            <a:r>
              <a:rPr lang="en-GB" sz="4000" b="1" dirty="0" smtClean="0"/>
              <a:t>urveys of victimisation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507288" cy="4857403"/>
          </a:xfrm>
        </p:spPr>
        <p:txBody>
          <a:bodyPr/>
          <a:lstStyle/>
          <a:p>
            <a:r>
              <a:rPr lang="en-GB" dirty="0" smtClean="0"/>
              <a:t>US National Crime Victimisation Survey</a:t>
            </a:r>
          </a:p>
          <a:p>
            <a:r>
              <a:rPr lang="en-GB" dirty="0" smtClean="0"/>
              <a:t>UK Crime Survey for England and Wales</a:t>
            </a:r>
          </a:p>
          <a:p>
            <a:r>
              <a:rPr lang="en-GB" dirty="0" smtClean="0"/>
              <a:t>Netherlands Victimisation Survey</a:t>
            </a:r>
          </a:p>
          <a:p>
            <a:r>
              <a:rPr lang="en-GB" dirty="0" smtClean="0"/>
              <a:t>France, Germany, Sweden…….</a:t>
            </a:r>
          </a:p>
          <a:p>
            <a:r>
              <a:rPr lang="en-GB" dirty="0" smtClean="0"/>
              <a:t>International Crime Victimisation Survey</a:t>
            </a:r>
            <a:r>
              <a:rPr lang="en-GB" dirty="0"/>
              <a:t> </a:t>
            </a:r>
            <a:r>
              <a:rPr lang="en-GB" dirty="0" smtClean="0"/>
              <a:t>(ICVS &amp; EU-ICS)</a:t>
            </a:r>
          </a:p>
        </p:txBody>
      </p:sp>
    </p:spTree>
    <p:extLst>
      <p:ext uri="{BB962C8B-B14F-4D97-AF65-F5344CB8AC3E}">
        <p14:creationId xmlns:p14="http://schemas.microsoft.com/office/powerpoint/2010/main" val="79178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1949078"/>
          </a:xfrm>
        </p:spPr>
        <p:txBody>
          <a:bodyPr/>
          <a:lstStyle/>
          <a:p>
            <a:pPr algn="l"/>
            <a:r>
              <a:rPr lang="en-GB" dirty="0" smtClean="0"/>
              <a:t>Crime trends, England and Wales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048131"/>
            <a:ext cx="9252520" cy="580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96136" y="3566706"/>
            <a:ext cx="915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>
                <a:sym typeface="Wingdings"/>
              </a:rPr>
              <a:t></a:t>
            </a:r>
            <a:endParaRPr lang="en-GB" sz="7200" dirty="0"/>
          </a:p>
        </p:txBody>
      </p:sp>
      <p:sp>
        <p:nvSpPr>
          <p:cNvPr id="4" name="Rectangle 3"/>
          <p:cNvSpPr/>
          <p:nvPr/>
        </p:nvSpPr>
        <p:spPr>
          <a:xfrm>
            <a:off x="3779912" y="3536773"/>
            <a:ext cx="10070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dirty="0">
                <a:sym typeface="Wingdings"/>
              </a:rPr>
              <a:t>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8800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62925" cy="14319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Reporting rates – by crime type, </a:t>
            </a:r>
            <a:r>
              <a:rPr lang="en-GB" dirty="0" smtClean="0"/>
              <a:t>England and Wales, 2010/11</a:t>
            </a:r>
            <a:endParaRPr lang="en-GB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28597952"/>
              </p:ext>
            </p:extLst>
          </p:nvPr>
        </p:nvGraphicFramePr>
        <p:xfrm>
          <a:off x="827584" y="1340768"/>
          <a:ext cx="792088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12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4720</TotalTime>
  <Words>494</Words>
  <Application>Microsoft Office PowerPoint</Application>
  <PresentationFormat>On-screen Show (4:3)</PresentationFormat>
  <Paragraphs>99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Chart</vt:lpstr>
      <vt:lpstr>What are Victimization Surveys and How to Use Them? </vt:lpstr>
      <vt:lpstr>What I’ll discuss</vt:lpstr>
      <vt:lpstr>The case for surveys in justice</vt:lpstr>
      <vt:lpstr>Some issues for surveys</vt:lpstr>
      <vt:lpstr>The case for victimisation surveys</vt:lpstr>
      <vt:lpstr>How surveys of victimisation work</vt:lpstr>
      <vt:lpstr>Surveys of victimisation</vt:lpstr>
      <vt:lpstr>Crime trends, England and Wales</vt:lpstr>
      <vt:lpstr>Reporting rates – by crime type, England and Wales, 2010/11</vt:lpstr>
      <vt:lpstr>Attrition in the criminal process England and Wales</vt:lpstr>
      <vt:lpstr>Perceptions of changing crime, 1996-2011</vt:lpstr>
      <vt:lpstr>ICVS, 2005</vt:lpstr>
      <vt:lpstr>PowerPoint Presentation</vt:lpstr>
      <vt:lpstr>Graphic for ICVS</vt:lpstr>
      <vt:lpstr>PowerPoint Presentation</vt:lpstr>
      <vt:lpstr>PowerPoint Presentation</vt:lpstr>
      <vt:lpstr>What are Victimization Surveys and How to Use Them? </vt:lpstr>
    </vt:vector>
  </TitlesOfParts>
  <Company>School of Law, King's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local drug problems and markets</dc:title>
  <dc:creator>Tiggey May</dc:creator>
  <cp:lastModifiedBy>Mike</cp:lastModifiedBy>
  <cp:revision>207</cp:revision>
  <cp:lastPrinted>2011-01-13T15:11:48Z</cp:lastPrinted>
  <dcterms:created xsi:type="dcterms:W3CDTF">2007-01-26T12:02:55Z</dcterms:created>
  <dcterms:modified xsi:type="dcterms:W3CDTF">2013-03-27T06:58:20Z</dcterms:modified>
</cp:coreProperties>
</file>